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0" r:id="rId2"/>
  </p:sldIdLst>
  <p:sldSz cx="7775575" cy="10907713"/>
  <p:notesSz cx="6770688" cy="9902825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3B"/>
    <a:srgbClr val="009999"/>
    <a:srgbClr val="BFF7AB"/>
    <a:srgbClr val="FF5050"/>
    <a:srgbClr val="EA6B14"/>
    <a:srgbClr val="EB701D"/>
    <a:srgbClr val="2C451B"/>
    <a:srgbClr val="A50021"/>
    <a:srgbClr val="CC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85" autoAdjust="0"/>
    <p:restoredTop sz="94660"/>
  </p:normalViewPr>
  <p:slideViewPr>
    <p:cSldViewPr snapToGrid="0">
      <p:cViewPr>
        <p:scale>
          <a:sx n="80" d="100"/>
          <a:sy n="80" d="100"/>
        </p:scale>
        <p:origin x="1974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33965" cy="496861"/>
          </a:xfrm>
          <a:prstGeom prst="rect">
            <a:avLst/>
          </a:prstGeom>
        </p:spPr>
        <p:txBody>
          <a:bodyPr vert="horz" lIns="91163" tIns="45582" rIns="91163" bIns="455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35160" y="0"/>
            <a:ext cx="2933965" cy="496861"/>
          </a:xfrm>
          <a:prstGeom prst="rect">
            <a:avLst/>
          </a:prstGeom>
        </p:spPr>
        <p:txBody>
          <a:bodyPr vert="horz" lIns="91163" tIns="45582" rIns="91163" bIns="45582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236663"/>
            <a:ext cx="2382838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63" tIns="45582" rIns="91163" bIns="455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069" y="4765737"/>
            <a:ext cx="5416550" cy="3899237"/>
          </a:xfrm>
          <a:prstGeom prst="rect">
            <a:avLst/>
          </a:prstGeom>
        </p:spPr>
        <p:txBody>
          <a:bodyPr vert="horz" lIns="91163" tIns="45582" rIns="91163" bIns="455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05970"/>
            <a:ext cx="2933965" cy="496860"/>
          </a:xfrm>
          <a:prstGeom prst="rect">
            <a:avLst/>
          </a:prstGeom>
        </p:spPr>
        <p:txBody>
          <a:bodyPr vert="horz" lIns="91163" tIns="45582" rIns="91163" bIns="455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35160" y="9405970"/>
            <a:ext cx="2933965" cy="496860"/>
          </a:xfrm>
          <a:prstGeom prst="rect">
            <a:avLst/>
          </a:prstGeom>
        </p:spPr>
        <p:txBody>
          <a:bodyPr vert="horz" lIns="91163" tIns="45582" rIns="91163" bIns="45582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ity.hamamatsu.shizuoka.jp/shin-ene/kankyou/env/ea21/index.html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560204" y="339876"/>
            <a:ext cx="6430962" cy="51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浜松市カーボンニュートラル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推進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課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行</a:t>
            </a:r>
            <a:endParaRPr kumimoji="0" lang="ja-JP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ＦＡＸ　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050-3730-8104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【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送信票は不要です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】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787435" y="908919"/>
            <a:ext cx="6203731" cy="1047707"/>
            <a:chOff x="787435" y="696265"/>
            <a:chExt cx="6203731" cy="1047707"/>
          </a:xfrm>
        </p:grpSpPr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811029" y="696265"/>
              <a:ext cx="6180137" cy="1047707"/>
            </a:xfrm>
            <a:prstGeom prst="rect">
              <a:avLst/>
            </a:prstGeom>
            <a:solidFill>
              <a:srgbClr val="FFFFB3"/>
            </a:solidFill>
            <a:ln w="50800">
              <a:solidFill>
                <a:srgbClr val="339966"/>
              </a:solidFill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Text Box 13"/>
            <p:cNvSpPr txBox="1">
              <a:spLocks noChangeArrowheads="1"/>
            </p:cNvSpPr>
            <p:nvPr/>
          </p:nvSpPr>
          <p:spPr bwMode="auto">
            <a:xfrm>
              <a:off x="787435" y="763966"/>
              <a:ext cx="6178550" cy="980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令和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７</a:t>
              </a:r>
              <a:r>
                <a:rPr kumimoji="0" lang="ja-JP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年度 </a:t>
              </a:r>
              <a:r>
                <a:rPr kumimoji="0" lang="ja-JP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浜松市エコアクション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ＭＳ ゴシック" panose="020B0609070205080204" pitchFamily="49" charset="-128"/>
                  <a:cs typeface="Arial" panose="020B0604020202020204" pitchFamily="34" charset="0"/>
                </a:rPr>
                <a:t>21</a:t>
              </a:r>
              <a:endParaRPr kumimoji="0" lang="en-US" altLang="ja-JP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取得支援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セミナー 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(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第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1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回～第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5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回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)</a:t>
              </a:r>
              <a:endParaRPr kumimoji="0" lang="en-US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参加申込書</a:t>
              </a:r>
              <a:endParaRPr kumimoji="0" lang="en-US" altLang="ja-JP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83965" y="7820888"/>
            <a:ext cx="7492742" cy="293926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263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ts val="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</a:t>
            </a:r>
            <a:r>
              <a:rPr kumimoji="0" lang="ja-JP" altLang="ja-JP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カーボンニュートラル</a:t>
            </a:r>
            <a:r>
              <a:rPr kumimoji="0" lang="ja-JP" altLang="ja-JP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推進</a:t>
            </a:r>
            <a:r>
              <a:rPr kumimoji="0" lang="ja-JP" alt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課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〒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430-8652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浜松市中央区元城町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103-2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TEL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457-2502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FAX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050-3730-8104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E-mail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ene@city.hamamatsu.shizuoka.jp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詳しくはホームページへ。</a:t>
            </a:r>
            <a:endParaRPr kumimoji="0" lang="ja-JP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  <a:hlinkClick r:id="rId2"/>
              </a:rPr>
              <a:t>https://www.city.hamamatsu.shizuoka.jp/shin-ene/kankyou/env/ea21/index.html</a:t>
            </a:r>
            <a:endParaRPr kumimoji="0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ts val="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一般社団法人静岡県環境資源協会　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〒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420-0853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静岡市葵区追手町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44-1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静岡県産業経済会館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6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階</a:t>
            </a:r>
            <a:endParaRPr kumimoji="0" lang="ja-JP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TEL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054-252-9023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FAX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054-652-0667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268101" y="7834836"/>
            <a:ext cx="7217219" cy="14108"/>
          </a:xfrm>
          <a:prstGeom prst="line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529842" y="7943798"/>
            <a:ext cx="2921311" cy="325437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参加申込に関する問合せ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013970" y="7943799"/>
            <a:ext cx="2768134" cy="2296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浜松市エコアクション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348933" y="8412628"/>
            <a:ext cx="754945" cy="2346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検索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4"/>
          <p:cNvGrpSpPr>
            <a:grpSpLocks/>
          </p:cNvGrpSpPr>
          <p:nvPr/>
        </p:nvGrpSpPr>
        <p:grpSpPr bwMode="auto">
          <a:xfrm rot="5137490">
            <a:off x="5972847" y="8043721"/>
            <a:ext cx="511175" cy="587180"/>
            <a:chOff x="11040" y="14184"/>
            <a:chExt cx="804" cy="804"/>
          </a:xfrm>
        </p:grpSpPr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1191" y="14208"/>
              <a:ext cx="533" cy="645"/>
            </a:xfrm>
            <a:custGeom>
              <a:avLst/>
              <a:gdLst>
                <a:gd name="T0" fmla="*/ 5 w 533"/>
                <a:gd name="T1" fmla="*/ 435 h 645"/>
                <a:gd name="T2" fmla="*/ 17 w 533"/>
                <a:gd name="T3" fmla="*/ 471 h 645"/>
                <a:gd name="T4" fmla="*/ 41 w 533"/>
                <a:gd name="T5" fmla="*/ 516 h 645"/>
                <a:gd name="T6" fmla="*/ 56 w 533"/>
                <a:gd name="T7" fmla="*/ 540 h 645"/>
                <a:gd name="T8" fmla="*/ 101 w 533"/>
                <a:gd name="T9" fmla="*/ 594 h 645"/>
                <a:gd name="T10" fmla="*/ 128 w 533"/>
                <a:gd name="T11" fmla="*/ 609 h 645"/>
                <a:gd name="T12" fmla="*/ 137 w 533"/>
                <a:gd name="T13" fmla="*/ 636 h 645"/>
                <a:gd name="T14" fmla="*/ 140 w 533"/>
                <a:gd name="T15" fmla="*/ 645 h 645"/>
                <a:gd name="T16" fmla="*/ 236 w 533"/>
                <a:gd name="T17" fmla="*/ 639 h 645"/>
                <a:gd name="T18" fmla="*/ 305 w 533"/>
                <a:gd name="T19" fmla="*/ 609 h 645"/>
                <a:gd name="T20" fmla="*/ 326 w 533"/>
                <a:gd name="T21" fmla="*/ 615 h 645"/>
                <a:gd name="T22" fmla="*/ 332 w 533"/>
                <a:gd name="T23" fmla="*/ 597 h 645"/>
                <a:gd name="T24" fmla="*/ 341 w 533"/>
                <a:gd name="T25" fmla="*/ 591 h 645"/>
                <a:gd name="T26" fmla="*/ 365 w 533"/>
                <a:gd name="T27" fmla="*/ 558 h 645"/>
                <a:gd name="T28" fmla="*/ 371 w 533"/>
                <a:gd name="T29" fmla="*/ 549 h 645"/>
                <a:gd name="T30" fmla="*/ 389 w 533"/>
                <a:gd name="T31" fmla="*/ 543 h 645"/>
                <a:gd name="T32" fmla="*/ 419 w 533"/>
                <a:gd name="T33" fmla="*/ 531 h 645"/>
                <a:gd name="T34" fmla="*/ 425 w 533"/>
                <a:gd name="T35" fmla="*/ 522 h 645"/>
                <a:gd name="T36" fmla="*/ 434 w 533"/>
                <a:gd name="T37" fmla="*/ 516 h 645"/>
                <a:gd name="T38" fmla="*/ 476 w 533"/>
                <a:gd name="T39" fmla="*/ 501 h 645"/>
                <a:gd name="T40" fmla="*/ 494 w 533"/>
                <a:gd name="T41" fmla="*/ 489 h 645"/>
                <a:gd name="T42" fmla="*/ 515 w 533"/>
                <a:gd name="T43" fmla="*/ 459 h 645"/>
                <a:gd name="T44" fmla="*/ 524 w 533"/>
                <a:gd name="T45" fmla="*/ 426 h 645"/>
                <a:gd name="T46" fmla="*/ 494 w 533"/>
                <a:gd name="T47" fmla="*/ 375 h 645"/>
                <a:gd name="T48" fmla="*/ 479 w 533"/>
                <a:gd name="T49" fmla="*/ 327 h 645"/>
                <a:gd name="T50" fmla="*/ 452 w 533"/>
                <a:gd name="T51" fmla="*/ 315 h 645"/>
                <a:gd name="T52" fmla="*/ 428 w 533"/>
                <a:gd name="T53" fmla="*/ 297 h 645"/>
                <a:gd name="T54" fmla="*/ 410 w 533"/>
                <a:gd name="T55" fmla="*/ 246 h 645"/>
                <a:gd name="T56" fmla="*/ 395 w 533"/>
                <a:gd name="T57" fmla="*/ 231 h 645"/>
                <a:gd name="T58" fmla="*/ 377 w 533"/>
                <a:gd name="T59" fmla="*/ 225 h 645"/>
                <a:gd name="T60" fmla="*/ 374 w 533"/>
                <a:gd name="T61" fmla="*/ 216 h 645"/>
                <a:gd name="T62" fmla="*/ 386 w 533"/>
                <a:gd name="T63" fmla="*/ 213 h 645"/>
                <a:gd name="T64" fmla="*/ 398 w 533"/>
                <a:gd name="T65" fmla="*/ 177 h 645"/>
                <a:gd name="T66" fmla="*/ 428 w 533"/>
                <a:gd name="T67" fmla="*/ 165 h 645"/>
                <a:gd name="T68" fmla="*/ 461 w 533"/>
                <a:gd name="T69" fmla="*/ 144 h 645"/>
                <a:gd name="T70" fmla="*/ 479 w 533"/>
                <a:gd name="T71" fmla="*/ 123 h 645"/>
                <a:gd name="T72" fmla="*/ 512 w 533"/>
                <a:gd name="T73" fmla="*/ 99 h 645"/>
                <a:gd name="T74" fmla="*/ 533 w 533"/>
                <a:gd name="T75" fmla="*/ 69 h 645"/>
                <a:gd name="T76" fmla="*/ 503 w 533"/>
                <a:gd name="T77" fmla="*/ 0 h 645"/>
                <a:gd name="T78" fmla="*/ 476 w 533"/>
                <a:gd name="T79" fmla="*/ 3 h 645"/>
                <a:gd name="T80" fmla="*/ 449 w 533"/>
                <a:gd name="T81" fmla="*/ 21 h 645"/>
                <a:gd name="T82" fmla="*/ 422 w 533"/>
                <a:gd name="T83" fmla="*/ 33 h 645"/>
                <a:gd name="T84" fmla="*/ 380 w 533"/>
                <a:gd name="T85" fmla="*/ 60 h 645"/>
                <a:gd name="T86" fmla="*/ 344 w 533"/>
                <a:gd name="T87" fmla="*/ 99 h 645"/>
                <a:gd name="T88" fmla="*/ 323 w 533"/>
                <a:gd name="T89" fmla="*/ 105 h 645"/>
                <a:gd name="T90" fmla="*/ 305 w 533"/>
                <a:gd name="T91" fmla="*/ 147 h 645"/>
                <a:gd name="T92" fmla="*/ 278 w 533"/>
                <a:gd name="T93" fmla="*/ 165 h 645"/>
                <a:gd name="T94" fmla="*/ 248 w 533"/>
                <a:gd name="T95" fmla="*/ 189 h 645"/>
                <a:gd name="T96" fmla="*/ 230 w 533"/>
                <a:gd name="T97" fmla="*/ 192 h 645"/>
                <a:gd name="T98" fmla="*/ 233 w 533"/>
                <a:gd name="T99" fmla="*/ 183 h 645"/>
                <a:gd name="T100" fmla="*/ 215 w 533"/>
                <a:gd name="T101" fmla="*/ 189 h 645"/>
                <a:gd name="T102" fmla="*/ 221 w 533"/>
                <a:gd name="T103" fmla="*/ 228 h 645"/>
                <a:gd name="T104" fmla="*/ 197 w 533"/>
                <a:gd name="T105" fmla="*/ 237 h 645"/>
                <a:gd name="T106" fmla="*/ 107 w 533"/>
                <a:gd name="T107" fmla="*/ 249 h 645"/>
                <a:gd name="T108" fmla="*/ 95 w 533"/>
                <a:gd name="T109" fmla="*/ 282 h 645"/>
                <a:gd name="T110" fmla="*/ 77 w 533"/>
                <a:gd name="T111" fmla="*/ 288 h 645"/>
                <a:gd name="T112" fmla="*/ 59 w 533"/>
                <a:gd name="T113" fmla="*/ 309 h 645"/>
                <a:gd name="T114" fmla="*/ 56 w 533"/>
                <a:gd name="T115" fmla="*/ 354 h 645"/>
                <a:gd name="T116" fmla="*/ 47 w 533"/>
                <a:gd name="T117" fmla="*/ 357 h 645"/>
                <a:gd name="T118" fmla="*/ 20 w 533"/>
                <a:gd name="T119" fmla="*/ 384 h 645"/>
                <a:gd name="T120" fmla="*/ 11 w 533"/>
                <a:gd name="T121" fmla="*/ 426 h 645"/>
                <a:gd name="T122" fmla="*/ 5 w 533"/>
                <a:gd name="T123" fmla="*/ 43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3" h="645">
                  <a:moveTo>
                    <a:pt x="5" y="435"/>
                  </a:moveTo>
                  <a:cubicBezTo>
                    <a:pt x="0" y="450"/>
                    <a:pt x="2" y="466"/>
                    <a:pt x="17" y="471"/>
                  </a:cubicBezTo>
                  <a:cubicBezTo>
                    <a:pt x="27" y="486"/>
                    <a:pt x="31" y="500"/>
                    <a:pt x="41" y="516"/>
                  </a:cubicBezTo>
                  <a:cubicBezTo>
                    <a:pt x="46" y="524"/>
                    <a:pt x="56" y="540"/>
                    <a:pt x="56" y="540"/>
                  </a:cubicBezTo>
                  <a:cubicBezTo>
                    <a:pt x="60" y="557"/>
                    <a:pt x="85" y="585"/>
                    <a:pt x="101" y="594"/>
                  </a:cubicBezTo>
                  <a:cubicBezTo>
                    <a:pt x="110" y="599"/>
                    <a:pt x="128" y="609"/>
                    <a:pt x="128" y="609"/>
                  </a:cubicBezTo>
                  <a:cubicBezTo>
                    <a:pt x="131" y="618"/>
                    <a:pt x="134" y="627"/>
                    <a:pt x="137" y="636"/>
                  </a:cubicBezTo>
                  <a:cubicBezTo>
                    <a:pt x="138" y="639"/>
                    <a:pt x="140" y="645"/>
                    <a:pt x="140" y="645"/>
                  </a:cubicBezTo>
                  <a:cubicBezTo>
                    <a:pt x="157" y="634"/>
                    <a:pt x="220" y="640"/>
                    <a:pt x="236" y="639"/>
                  </a:cubicBezTo>
                  <a:cubicBezTo>
                    <a:pt x="268" y="628"/>
                    <a:pt x="270" y="613"/>
                    <a:pt x="305" y="609"/>
                  </a:cubicBezTo>
                  <a:cubicBezTo>
                    <a:pt x="312" y="611"/>
                    <a:pt x="321" y="620"/>
                    <a:pt x="326" y="615"/>
                  </a:cubicBezTo>
                  <a:cubicBezTo>
                    <a:pt x="330" y="611"/>
                    <a:pt x="327" y="601"/>
                    <a:pt x="332" y="597"/>
                  </a:cubicBezTo>
                  <a:cubicBezTo>
                    <a:pt x="335" y="595"/>
                    <a:pt x="338" y="593"/>
                    <a:pt x="341" y="591"/>
                  </a:cubicBezTo>
                  <a:cubicBezTo>
                    <a:pt x="348" y="570"/>
                    <a:pt x="341" y="563"/>
                    <a:pt x="365" y="558"/>
                  </a:cubicBezTo>
                  <a:cubicBezTo>
                    <a:pt x="367" y="555"/>
                    <a:pt x="368" y="551"/>
                    <a:pt x="371" y="549"/>
                  </a:cubicBezTo>
                  <a:cubicBezTo>
                    <a:pt x="376" y="546"/>
                    <a:pt x="389" y="543"/>
                    <a:pt x="389" y="543"/>
                  </a:cubicBezTo>
                  <a:cubicBezTo>
                    <a:pt x="403" y="523"/>
                    <a:pt x="385" y="545"/>
                    <a:pt x="419" y="531"/>
                  </a:cubicBezTo>
                  <a:cubicBezTo>
                    <a:pt x="422" y="530"/>
                    <a:pt x="422" y="525"/>
                    <a:pt x="425" y="522"/>
                  </a:cubicBezTo>
                  <a:cubicBezTo>
                    <a:pt x="428" y="519"/>
                    <a:pt x="431" y="517"/>
                    <a:pt x="434" y="516"/>
                  </a:cubicBezTo>
                  <a:cubicBezTo>
                    <a:pt x="449" y="510"/>
                    <a:pt x="463" y="510"/>
                    <a:pt x="476" y="501"/>
                  </a:cubicBezTo>
                  <a:cubicBezTo>
                    <a:pt x="485" y="474"/>
                    <a:pt x="469" y="514"/>
                    <a:pt x="494" y="489"/>
                  </a:cubicBezTo>
                  <a:cubicBezTo>
                    <a:pt x="508" y="475"/>
                    <a:pt x="493" y="466"/>
                    <a:pt x="515" y="459"/>
                  </a:cubicBezTo>
                  <a:cubicBezTo>
                    <a:pt x="517" y="448"/>
                    <a:pt x="524" y="426"/>
                    <a:pt x="524" y="426"/>
                  </a:cubicBezTo>
                  <a:cubicBezTo>
                    <a:pt x="513" y="409"/>
                    <a:pt x="510" y="386"/>
                    <a:pt x="494" y="375"/>
                  </a:cubicBezTo>
                  <a:cubicBezTo>
                    <a:pt x="489" y="359"/>
                    <a:pt x="491" y="339"/>
                    <a:pt x="479" y="327"/>
                  </a:cubicBezTo>
                  <a:cubicBezTo>
                    <a:pt x="472" y="320"/>
                    <a:pt x="452" y="315"/>
                    <a:pt x="452" y="315"/>
                  </a:cubicBezTo>
                  <a:cubicBezTo>
                    <a:pt x="445" y="305"/>
                    <a:pt x="440" y="301"/>
                    <a:pt x="428" y="297"/>
                  </a:cubicBezTo>
                  <a:cubicBezTo>
                    <a:pt x="426" y="279"/>
                    <a:pt x="430" y="253"/>
                    <a:pt x="410" y="246"/>
                  </a:cubicBezTo>
                  <a:cubicBezTo>
                    <a:pt x="405" y="238"/>
                    <a:pt x="404" y="235"/>
                    <a:pt x="395" y="231"/>
                  </a:cubicBezTo>
                  <a:cubicBezTo>
                    <a:pt x="389" y="228"/>
                    <a:pt x="377" y="225"/>
                    <a:pt x="377" y="225"/>
                  </a:cubicBezTo>
                  <a:cubicBezTo>
                    <a:pt x="376" y="222"/>
                    <a:pt x="372" y="219"/>
                    <a:pt x="374" y="216"/>
                  </a:cubicBezTo>
                  <a:cubicBezTo>
                    <a:pt x="376" y="213"/>
                    <a:pt x="383" y="216"/>
                    <a:pt x="386" y="213"/>
                  </a:cubicBezTo>
                  <a:cubicBezTo>
                    <a:pt x="395" y="204"/>
                    <a:pt x="387" y="186"/>
                    <a:pt x="398" y="177"/>
                  </a:cubicBezTo>
                  <a:cubicBezTo>
                    <a:pt x="406" y="170"/>
                    <a:pt x="428" y="165"/>
                    <a:pt x="428" y="165"/>
                  </a:cubicBezTo>
                  <a:cubicBezTo>
                    <a:pt x="439" y="154"/>
                    <a:pt x="450" y="155"/>
                    <a:pt x="461" y="144"/>
                  </a:cubicBezTo>
                  <a:cubicBezTo>
                    <a:pt x="465" y="132"/>
                    <a:pt x="467" y="127"/>
                    <a:pt x="479" y="123"/>
                  </a:cubicBezTo>
                  <a:cubicBezTo>
                    <a:pt x="488" y="109"/>
                    <a:pt x="499" y="108"/>
                    <a:pt x="512" y="99"/>
                  </a:cubicBezTo>
                  <a:cubicBezTo>
                    <a:pt x="517" y="85"/>
                    <a:pt x="527" y="87"/>
                    <a:pt x="533" y="69"/>
                  </a:cubicBezTo>
                  <a:cubicBezTo>
                    <a:pt x="531" y="41"/>
                    <a:pt x="528" y="17"/>
                    <a:pt x="503" y="0"/>
                  </a:cubicBezTo>
                  <a:cubicBezTo>
                    <a:pt x="494" y="1"/>
                    <a:pt x="485" y="0"/>
                    <a:pt x="476" y="3"/>
                  </a:cubicBezTo>
                  <a:cubicBezTo>
                    <a:pt x="466" y="6"/>
                    <a:pt x="449" y="21"/>
                    <a:pt x="449" y="21"/>
                  </a:cubicBezTo>
                  <a:cubicBezTo>
                    <a:pt x="437" y="3"/>
                    <a:pt x="438" y="28"/>
                    <a:pt x="422" y="33"/>
                  </a:cubicBezTo>
                  <a:cubicBezTo>
                    <a:pt x="411" y="49"/>
                    <a:pt x="395" y="50"/>
                    <a:pt x="380" y="60"/>
                  </a:cubicBezTo>
                  <a:cubicBezTo>
                    <a:pt x="372" y="73"/>
                    <a:pt x="357" y="90"/>
                    <a:pt x="344" y="99"/>
                  </a:cubicBezTo>
                  <a:cubicBezTo>
                    <a:pt x="336" y="111"/>
                    <a:pt x="333" y="119"/>
                    <a:pt x="323" y="105"/>
                  </a:cubicBezTo>
                  <a:cubicBezTo>
                    <a:pt x="305" y="111"/>
                    <a:pt x="309" y="129"/>
                    <a:pt x="305" y="147"/>
                  </a:cubicBezTo>
                  <a:cubicBezTo>
                    <a:pt x="304" y="153"/>
                    <a:pt x="283" y="163"/>
                    <a:pt x="278" y="165"/>
                  </a:cubicBezTo>
                  <a:cubicBezTo>
                    <a:pt x="273" y="180"/>
                    <a:pt x="261" y="185"/>
                    <a:pt x="248" y="189"/>
                  </a:cubicBezTo>
                  <a:cubicBezTo>
                    <a:pt x="244" y="195"/>
                    <a:pt x="240" y="208"/>
                    <a:pt x="230" y="192"/>
                  </a:cubicBezTo>
                  <a:cubicBezTo>
                    <a:pt x="228" y="189"/>
                    <a:pt x="236" y="184"/>
                    <a:pt x="233" y="183"/>
                  </a:cubicBezTo>
                  <a:cubicBezTo>
                    <a:pt x="227" y="182"/>
                    <a:pt x="215" y="189"/>
                    <a:pt x="215" y="189"/>
                  </a:cubicBezTo>
                  <a:cubicBezTo>
                    <a:pt x="220" y="205"/>
                    <a:pt x="230" y="208"/>
                    <a:pt x="221" y="228"/>
                  </a:cubicBezTo>
                  <a:cubicBezTo>
                    <a:pt x="218" y="235"/>
                    <a:pt x="201" y="236"/>
                    <a:pt x="197" y="237"/>
                  </a:cubicBezTo>
                  <a:cubicBezTo>
                    <a:pt x="166" y="242"/>
                    <a:pt x="138" y="247"/>
                    <a:pt x="107" y="249"/>
                  </a:cubicBezTo>
                  <a:cubicBezTo>
                    <a:pt x="106" y="255"/>
                    <a:pt x="101" y="278"/>
                    <a:pt x="95" y="282"/>
                  </a:cubicBezTo>
                  <a:cubicBezTo>
                    <a:pt x="90" y="286"/>
                    <a:pt x="77" y="288"/>
                    <a:pt x="77" y="288"/>
                  </a:cubicBezTo>
                  <a:cubicBezTo>
                    <a:pt x="70" y="299"/>
                    <a:pt x="63" y="297"/>
                    <a:pt x="59" y="309"/>
                  </a:cubicBezTo>
                  <a:cubicBezTo>
                    <a:pt x="58" y="324"/>
                    <a:pt x="60" y="339"/>
                    <a:pt x="56" y="354"/>
                  </a:cubicBezTo>
                  <a:cubicBezTo>
                    <a:pt x="55" y="357"/>
                    <a:pt x="49" y="355"/>
                    <a:pt x="47" y="357"/>
                  </a:cubicBezTo>
                  <a:cubicBezTo>
                    <a:pt x="36" y="368"/>
                    <a:pt x="39" y="378"/>
                    <a:pt x="20" y="384"/>
                  </a:cubicBezTo>
                  <a:cubicBezTo>
                    <a:pt x="6" y="404"/>
                    <a:pt x="19" y="383"/>
                    <a:pt x="11" y="426"/>
                  </a:cubicBezTo>
                  <a:cubicBezTo>
                    <a:pt x="4" y="465"/>
                    <a:pt x="5" y="442"/>
                    <a:pt x="5" y="4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2053" name="Picture 5" descr="MB90034374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0" y="14184"/>
              <a:ext cx="804" cy="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503051" y="9563495"/>
            <a:ext cx="3468372" cy="325437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セミナーの内容に関する問合せ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467836" y="5974674"/>
            <a:ext cx="6939074" cy="612775"/>
          </a:xfrm>
          <a:prstGeom prst="roundRect">
            <a:avLst>
              <a:gd name="adj" fmla="val 50000"/>
            </a:avLst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508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提出期限　令和７年８月３１日まで</a:t>
            </a:r>
            <a:endParaRPr kumimoji="0" lang="ja-JP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478469" y="6724508"/>
            <a:ext cx="6939074" cy="9794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第１回</a:t>
            </a:r>
            <a:r>
              <a:rPr kumimoji="0" lang="ja-JP" altLang="en-US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７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年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９月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１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１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日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会場：福祉交流センター　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53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多目的室</a:t>
            </a:r>
            <a:endParaRPr kumimoji="0" lang="ja-JP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defTabSz="914400">
              <a:buFontTx/>
              <a:buChar char="•"/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第２回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令和７年１０月１６日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：福祉交流センター　</a:t>
            </a:r>
            <a:r>
              <a:rPr kumimoji="0" lang="en-US" altLang="ja-JP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53</a:t>
            </a: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多目的室</a:t>
            </a:r>
            <a:endParaRPr kumimoji="0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lvl="0" defTabSz="914400">
              <a:buFontTx/>
              <a:buChar char="•"/>
            </a:pP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第３回</a:t>
            </a:r>
            <a:r>
              <a:rPr kumimoji="0" lang="ja-JP" altLang="en-US" sz="1200" dirty="0" smtClean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令和７年１１月２０日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会場：福祉交流センター　</a:t>
            </a:r>
            <a:r>
              <a:rPr kumimoji="0" lang="en-US" altLang="ja-JP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53</a:t>
            </a: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多目的室</a:t>
            </a:r>
            <a:endParaRPr kumimoji="0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lvl="0" defTabSz="914400">
              <a:buFontTx/>
              <a:buChar char="•"/>
            </a:pP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第４回</a:t>
            </a:r>
            <a:r>
              <a:rPr kumimoji="0" lang="ja-JP" altLang="en-US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令和７年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１２月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１８日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：福祉交流センター　</a:t>
            </a:r>
            <a:r>
              <a:rPr kumimoji="0" lang="en-US" altLang="ja-JP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53</a:t>
            </a: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多目的室</a:t>
            </a:r>
            <a:endParaRPr kumimoji="0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lvl="0" defTabSz="914400">
              <a:buFontTx/>
              <a:buChar char="•"/>
            </a:pP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第５回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令和８年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３月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５日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</a:t>
            </a: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：調整中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066616" y="3458424"/>
            <a:ext cx="7775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066616" y="3915624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1066616" y="3915624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83965" y="179295"/>
            <a:ext cx="7407681" cy="10580854"/>
          </a:xfrm>
          <a:prstGeom prst="rect">
            <a:avLst/>
          </a:prstGeom>
          <a:noFill/>
          <a:ln w="152400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9CCFF">
                    <a:alpha val="62000"/>
                  </a:srgbClr>
                </a:solidFill>
              </a14:hiddenFill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659360"/>
              </p:ext>
            </p:extLst>
          </p:nvPr>
        </p:nvGraphicFramePr>
        <p:xfrm>
          <a:off x="732484" y="2235376"/>
          <a:ext cx="6371394" cy="3290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158">
                  <a:extLst>
                    <a:ext uri="{9D8B030D-6E8A-4147-A177-3AD203B41FA5}">
                      <a16:colId xmlns:a16="http://schemas.microsoft.com/office/drawing/2014/main" val="3228445214"/>
                    </a:ext>
                  </a:extLst>
                </a:gridCol>
                <a:gridCol w="1222744">
                  <a:extLst>
                    <a:ext uri="{9D8B030D-6E8A-4147-A177-3AD203B41FA5}">
                      <a16:colId xmlns:a16="http://schemas.microsoft.com/office/drawing/2014/main" val="3780669680"/>
                    </a:ext>
                  </a:extLst>
                </a:gridCol>
                <a:gridCol w="4626492">
                  <a:extLst>
                    <a:ext uri="{9D8B030D-6E8A-4147-A177-3AD203B41FA5}">
                      <a16:colId xmlns:a16="http://schemas.microsoft.com/office/drawing/2014/main" val="4214495336"/>
                    </a:ext>
                  </a:extLst>
                </a:gridCol>
              </a:tblGrid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事業者名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7591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住所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15037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担当者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66383"/>
                  </a:ext>
                </a:extLst>
              </a:tr>
              <a:tr h="41132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連絡先</a:t>
                      </a:r>
                      <a:endParaRPr kumimoji="1" lang="ja-JP" alt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電話 </a:t>
                      </a:r>
                      <a:r>
                        <a:rPr kumimoji="1" lang="en-US" altLang="ja-JP" b="1" dirty="0" smtClean="0"/>
                        <a:t>/ </a:t>
                      </a:r>
                      <a:r>
                        <a:rPr kumimoji="1" lang="ja-JP" altLang="en-US" b="1" dirty="0" smtClean="0"/>
                        <a:t>ＦＡＸ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138769"/>
                  </a:ext>
                </a:extLst>
              </a:tr>
              <a:tr h="41132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Ｅ</a:t>
                      </a:r>
                      <a:r>
                        <a:rPr kumimoji="1" lang="en-US" altLang="ja-JP" b="1" dirty="0" smtClean="0"/>
                        <a:t>-</a:t>
                      </a:r>
                      <a:r>
                        <a:rPr kumimoji="1" lang="ja-JP" altLang="en-US" b="1" dirty="0" smtClean="0"/>
                        <a:t>ｍａｉｌ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797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業種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2834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従業員数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826164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セミナー参加人数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462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770912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</a:spPr>
      <a:bodyPr wrap="square">
        <a:spAutoFit/>
      </a:bodyPr>
      <a:lstStyle>
        <a:defPPr algn="ctr">
          <a:defRPr sz="3600" dirty="0" smtClean="0">
            <a:solidFill>
              <a:srgbClr val="2C451B"/>
            </a:solidFill>
            <a:latin typeface="小塚ゴシック Pro H" pitchFamily="34" charset="-128"/>
            <a:ea typeface="小塚ゴシック Pro H" pitchFamily="34" charset="-128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252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HG創英角ｺﾞｼｯｸUB</vt:lpstr>
      <vt:lpstr>ＭＳ Ｐゴシック</vt:lpstr>
      <vt:lpstr>ＭＳ ゴシック</vt:lpstr>
      <vt:lpstr>Arial</vt:lpstr>
      <vt:lpstr>Calibri</vt:lpstr>
      <vt:lpstr>Calibri Light</vt:lpstr>
      <vt:lpstr>Times New Roman</vt:lpstr>
      <vt:lpstr>11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2025-08-11T23:30:50Z</dcterms:modified>
</cp:coreProperties>
</file>