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703" r:id="rId2"/>
    <p:sldId id="698" r:id="rId3"/>
    <p:sldId id="701" r:id="rId4"/>
    <p:sldId id="702" r:id="rId5"/>
    <p:sldId id="700" r:id="rId6"/>
    <p:sldId id="704" r:id="rId7"/>
  </p:sldIdLst>
  <p:sldSz cx="9144000" cy="6858000" type="screen4x3"/>
  <p:notesSz cx="6797675" cy="9926638"/>
  <p:defaultTextStyle>
    <a:defPPr>
      <a:defRPr lang="en-US"/>
    </a:defPPr>
    <a:lvl1pPr marL="0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45" userDrawn="1">
          <p15:clr>
            <a:srgbClr val="A4A3A4"/>
          </p15:clr>
        </p15:guide>
        <p15:guide id="5" pos="5738" userDrawn="1">
          <p15:clr>
            <a:srgbClr val="A4A3A4"/>
          </p15:clr>
        </p15:guide>
        <p15:guide id="6" orient="horz" pos="4269" userDrawn="1">
          <p15:clr>
            <a:srgbClr val="A4A3A4"/>
          </p15:clr>
        </p15:guide>
        <p15:guide id="7" pos="2857" userDrawn="1">
          <p15:clr>
            <a:srgbClr val="A4A3A4"/>
          </p15:clr>
        </p15:guide>
        <p15:guide id="8" pos="2903" userDrawn="1">
          <p15:clr>
            <a:srgbClr val="A4A3A4"/>
          </p15:clr>
        </p15:guide>
        <p15:guide id="9" orient="horz" pos="1026" userDrawn="1">
          <p15:clr>
            <a:srgbClr val="A4A3A4"/>
          </p15:clr>
        </p15:guide>
        <p15:guide id="10" pos="43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久田 結花" initials="久田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  <a:srgbClr val="CC0066"/>
    <a:srgbClr val="FF7C80"/>
    <a:srgbClr val="FF3300"/>
    <a:srgbClr val="FF0000"/>
    <a:srgbClr val="009999"/>
    <a:srgbClr val="CCCCFF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6096" autoAdjust="0"/>
  </p:normalViewPr>
  <p:slideViewPr>
    <p:cSldViewPr snapToGrid="0" showGuides="1">
      <p:cViewPr varScale="1">
        <p:scale>
          <a:sx n="71" d="100"/>
          <a:sy n="71" d="100"/>
        </p:scale>
        <p:origin x="1392" y="66"/>
      </p:cViewPr>
      <p:guideLst>
        <p:guide orient="horz" pos="618"/>
        <p:guide pos="2880"/>
        <p:guide pos="45"/>
        <p:guide pos="5738"/>
        <p:guide orient="horz" pos="4269"/>
        <p:guide pos="2857"/>
        <p:guide pos="2903"/>
        <p:guide orient="horz" pos="1026"/>
        <p:guide pos="4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6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r">
              <a:defRPr sz="1200"/>
            </a:lvl1pPr>
          </a:lstStyle>
          <a:p>
            <a:fld id="{DDE7F2F9-FCDA-4F28-BFC3-AB7C7775E770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r">
              <a:defRPr sz="1200"/>
            </a:lvl1pPr>
          </a:lstStyle>
          <a:p>
            <a:fld id="{368B8A81-A40E-42BC-8EA6-DFA626CD3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92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r">
              <a:defRPr sz="1200"/>
            </a:lvl1pPr>
          </a:lstStyle>
          <a:p>
            <a:fld id="{3CFE7185-0BBD-4517-927D-74DC0488DEF4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4" tIns="46001" rIns="92004" bIns="460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4"/>
          </a:xfrm>
          <a:prstGeom prst="rect">
            <a:avLst/>
          </a:prstGeom>
        </p:spPr>
        <p:txBody>
          <a:bodyPr vert="horz" lIns="92004" tIns="46001" rIns="92004" bIns="460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r">
              <a:defRPr sz="1200"/>
            </a:lvl1pPr>
          </a:lstStyle>
          <a:p>
            <a:fld id="{348A284B-B3C3-480E-BE3F-C7CB981674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322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C9FA3287-EC9D-4C22-8910-DBCDAC413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lIns="91429" tIns="45715" rIns="91429" bIns="45715" anchor="b"/>
          <a:lstStyle>
            <a:lvl1pPr algn="ctr">
              <a:defRPr sz="30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C36F91E2-5BC7-41A7-A681-F5B55C6ED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 lIns="91429" tIns="45715" rIns="91429" bIns="45715"/>
          <a:lstStyle>
            <a:lvl1pPr marL="0" indent="0" algn="ctr">
              <a:buNone/>
              <a:defRPr sz="2000"/>
            </a:lvl1pPr>
            <a:lvl2pPr marL="457145" indent="0" algn="ctr">
              <a:buNone/>
              <a:defRPr sz="2000"/>
            </a:lvl2pPr>
            <a:lvl3pPr marL="914290" indent="0" algn="ctr">
              <a:buNone/>
              <a:defRPr sz="1800"/>
            </a:lvl3pPr>
            <a:lvl4pPr marL="1371435" indent="0" algn="ctr">
              <a:buNone/>
              <a:defRPr sz="1600"/>
            </a:lvl4pPr>
            <a:lvl5pPr marL="1828581" indent="0" algn="ctr">
              <a:buNone/>
              <a:defRPr sz="1600"/>
            </a:lvl5pPr>
            <a:lvl6pPr marL="2285726" indent="0" algn="ctr">
              <a:buNone/>
              <a:defRPr sz="1600"/>
            </a:lvl6pPr>
            <a:lvl7pPr marL="2742871" indent="0" algn="ctr">
              <a:buNone/>
              <a:defRPr sz="1600"/>
            </a:lvl7pPr>
            <a:lvl8pPr marL="3200016" indent="0" algn="ctr">
              <a:buNone/>
              <a:defRPr sz="1600"/>
            </a:lvl8pPr>
            <a:lvl9pPr marL="3657161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6223195" y="3368395"/>
            <a:ext cx="2917691" cy="215655"/>
            <a:chOff x="6223193" y="421990"/>
            <a:chExt cx="2917691" cy="215655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701B840A-BBAE-4A46-9B74-7959A43363AD}"/>
                </a:ext>
              </a:extLst>
            </p:cNvPr>
            <p:cNvSpPr/>
            <p:nvPr/>
          </p:nvSpPr>
          <p:spPr>
            <a:xfrm>
              <a:off x="8780884" y="421990"/>
              <a:ext cx="180000" cy="180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811707FC-0C63-4EEF-8447-1FAEAB791ADC}"/>
                </a:ext>
              </a:extLst>
            </p:cNvPr>
            <p:cNvSpPr/>
            <p:nvPr/>
          </p:nvSpPr>
          <p:spPr>
            <a:xfrm>
              <a:off x="8960884" y="421990"/>
              <a:ext cx="180000" cy="180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0F719E8-A8C3-4A84-B440-528953D6EB69}"/>
                </a:ext>
              </a:extLst>
            </p:cNvPr>
            <p:cNvSpPr txBox="1"/>
            <p:nvPr/>
          </p:nvSpPr>
          <p:spPr>
            <a:xfrm>
              <a:off x="6223193" y="422201"/>
              <a:ext cx="260324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Digital</a:t>
              </a:r>
              <a:r>
                <a: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Smart City</a:t>
              </a:r>
              <a:r>
                <a: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HAMAMATSU</a:t>
              </a:r>
              <a:endParaRPr kumimoji="1" lang="ja-JP" altLang="en-US" sz="8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13" name="直線コネクタ 12"/>
          <p:cNvCxnSpPr/>
          <p:nvPr userDrawn="1"/>
        </p:nvCxnSpPr>
        <p:spPr>
          <a:xfrm flipH="1">
            <a:off x="0" y="3475751"/>
            <a:ext cx="6965950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6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8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 userDrawn="1"/>
        </p:nvGrpSpPr>
        <p:grpSpPr>
          <a:xfrm>
            <a:off x="66200" y="708013"/>
            <a:ext cx="8998449" cy="822833"/>
            <a:chOff x="66198" y="708009"/>
            <a:chExt cx="8998449" cy="822833"/>
          </a:xfrm>
        </p:grpSpPr>
        <p:sp>
          <p:nvSpPr>
            <p:cNvPr id="16" name="正方形/長方形 15"/>
            <p:cNvSpPr/>
            <p:nvPr/>
          </p:nvSpPr>
          <p:spPr>
            <a:xfrm>
              <a:off x="71438" y="708009"/>
              <a:ext cx="8993209" cy="8228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27000" algn="ctr" rotWithShape="0">
                <a:srgbClr val="0E6EA8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6198" y="942253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取組</a:t>
              </a:r>
              <a:endParaRPr kumimoji="1" lang="en-US" altLang="ja-JP" sz="1000" b="1" dirty="0">
                <a:solidFill>
                  <a:schemeClr val="bg1"/>
                </a:solidFill>
              </a:endParaRPr>
            </a:p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概要</a:t>
              </a:r>
            </a:p>
          </p:txBody>
        </p:sp>
      </p:grpSp>
      <p:sp>
        <p:nvSpPr>
          <p:cNvPr id="26" name="正方形/長方形 25"/>
          <p:cNvSpPr/>
          <p:nvPr userDrawn="1"/>
        </p:nvSpPr>
        <p:spPr>
          <a:xfrm>
            <a:off x="66198" y="708009"/>
            <a:ext cx="435600" cy="824400"/>
          </a:xfrm>
          <a:prstGeom prst="rect">
            <a:avLst/>
          </a:prstGeom>
          <a:gradFill>
            <a:gsLst>
              <a:gs pos="64000">
                <a:srgbClr val="38B9B9"/>
              </a:gs>
              <a:gs pos="100000">
                <a:srgbClr val="53CBDB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52437">
                <a:srgbClr val="38B9B9"/>
              </a:gs>
              <a:gs pos="0">
                <a:srgbClr val="53CBDB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 userDrawn="1"/>
        </p:nvSpPr>
        <p:spPr>
          <a:xfrm>
            <a:off x="60957" y="939873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8" y="135994"/>
            <a:ext cx="334968" cy="34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64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9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52242">
                <a:srgbClr val="199EC9"/>
              </a:gs>
              <a:gs pos="0">
                <a:srgbClr val="22C5E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3B55C3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71438" y="709024"/>
            <a:ext cx="434220" cy="821820"/>
          </a:xfrm>
          <a:prstGeom prst="rect">
            <a:avLst/>
          </a:prstGeom>
          <a:gradFill>
            <a:gsLst>
              <a:gs pos="100000">
                <a:srgbClr val="1FBADE"/>
              </a:gs>
              <a:gs pos="64000">
                <a:srgbClr val="199EC9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69" y="73735"/>
            <a:ext cx="358264" cy="478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90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取組9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0"/>
            <a:ext cx="9140884" cy="601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tx1">
                    <a:lumMod val="75000"/>
                    <a:lumOff val="25000"/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tx1">
                  <a:lumMod val="75000"/>
                  <a:lumOff val="25000"/>
                  <a:alpha val="70000"/>
                </a:schemeClr>
              </a:solidFill>
            </a:endParaRPr>
          </a:p>
        </p:txBody>
      </p:sp>
      <p:grpSp>
        <p:nvGrpSpPr>
          <p:cNvPr id="19" name="グループ化 18"/>
          <p:cNvGrpSpPr/>
          <p:nvPr userDrawn="1"/>
        </p:nvGrpSpPr>
        <p:grpSpPr>
          <a:xfrm>
            <a:off x="0" y="487296"/>
            <a:ext cx="9140884" cy="222005"/>
            <a:chOff x="0" y="3362040"/>
            <a:chExt cx="9140884" cy="222005"/>
          </a:xfrm>
        </p:grpSpPr>
        <p:grpSp>
          <p:nvGrpSpPr>
            <p:cNvPr id="20" name="グループ化 19"/>
            <p:cNvGrpSpPr/>
            <p:nvPr userDrawn="1"/>
          </p:nvGrpSpPr>
          <p:grpSpPr>
            <a:xfrm>
              <a:off x="6223193" y="3362040"/>
              <a:ext cx="2917691" cy="222005"/>
              <a:chOff x="6223193" y="415640"/>
              <a:chExt cx="2917691" cy="222005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701B840A-BBAE-4A46-9B74-7959A43363AD}"/>
                  </a:ext>
                </a:extLst>
              </p:cNvPr>
              <p:cNvSpPr/>
              <p:nvPr/>
            </p:nvSpPr>
            <p:spPr>
              <a:xfrm>
                <a:off x="8780884" y="415640"/>
                <a:ext cx="180000" cy="180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811707FC-0C63-4EEF-8447-1FAEAB791ADC}"/>
                  </a:ext>
                </a:extLst>
              </p:cNvPr>
              <p:cNvSpPr/>
              <p:nvPr/>
            </p:nvSpPr>
            <p:spPr>
              <a:xfrm>
                <a:off x="8960884" y="415640"/>
                <a:ext cx="180000" cy="1800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30F719E8-A8C3-4A84-B440-528953D6EB69}"/>
                  </a:ext>
                </a:extLst>
              </p:cNvPr>
              <p:cNvSpPr txBox="1"/>
              <p:nvPr/>
            </p:nvSpPr>
            <p:spPr>
              <a:xfrm>
                <a:off x="6223193" y="422201"/>
                <a:ext cx="260324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Digital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Smart City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HAMAMATSU</a:t>
                </a:r>
                <a:endPara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cxnSp>
          <p:nvCxnSpPr>
            <p:cNvPr id="21" name="直線コネクタ 20"/>
            <p:cNvCxnSpPr/>
            <p:nvPr userDrawn="1"/>
          </p:nvCxnSpPr>
          <p:spPr>
            <a:xfrm flipH="1">
              <a:off x="0" y="3475751"/>
              <a:ext cx="696595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5184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基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0" y="487296"/>
            <a:ext cx="9140884" cy="222005"/>
            <a:chOff x="0" y="3362040"/>
            <a:chExt cx="9140884" cy="222005"/>
          </a:xfrm>
        </p:grpSpPr>
        <p:grpSp>
          <p:nvGrpSpPr>
            <p:cNvPr id="10" name="グループ化 9"/>
            <p:cNvGrpSpPr/>
            <p:nvPr userDrawn="1"/>
          </p:nvGrpSpPr>
          <p:grpSpPr>
            <a:xfrm>
              <a:off x="6223193" y="3362040"/>
              <a:ext cx="2917691" cy="222005"/>
              <a:chOff x="6223193" y="415640"/>
              <a:chExt cx="2917691" cy="222005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701B840A-BBAE-4A46-9B74-7959A43363AD}"/>
                  </a:ext>
                </a:extLst>
              </p:cNvPr>
              <p:cNvSpPr/>
              <p:nvPr/>
            </p:nvSpPr>
            <p:spPr>
              <a:xfrm>
                <a:off x="8780884" y="415640"/>
                <a:ext cx="180000" cy="180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811707FC-0C63-4EEF-8447-1FAEAB791ADC}"/>
                  </a:ext>
                </a:extLst>
              </p:cNvPr>
              <p:cNvSpPr/>
              <p:nvPr/>
            </p:nvSpPr>
            <p:spPr>
              <a:xfrm>
                <a:off x="8960884" y="415640"/>
                <a:ext cx="180000" cy="1800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30F719E8-A8C3-4A84-B440-528953D6EB69}"/>
                  </a:ext>
                </a:extLst>
              </p:cNvPr>
              <p:cNvSpPr txBox="1"/>
              <p:nvPr/>
            </p:nvSpPr>
            <p:spPr>
              <a:xfrm>
                <a:off x="6223193" y="422201"/>
                <a:ext cx="260324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Digital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Smart City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HAMAMATSU</a:t>
                </a:r>
                <a:endPara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cxnSp>
          <p:nvCxnSpPr>
            <p:cNvPr id="17" name="直線コネクタ 16"/>
            <p:cNvCxnSpPr/>
            <p:nvPr userDrawn="1"/>
          </p:nvCxnSpPr>
          <p:spPr>
            <a:xfrm flipH="1">
              <a:off x="0" y="3475751"/>
              <a:ext cx="696595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tx1">
                    <a:lumMod val="75000"/>
                    <a:lumOff val="25000"/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tx1">
                  <a:lumMod val="75000"/>
                  <a:lumOff val="25000"/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94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1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F7A143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71439" y="708009"/>
            <a:ext cx="435600" cy="824400"/>
          </a:xfrm>
          <a:prstGeom prst="rect">
            <a:avLst/>
          </a:prstGeom>
          <a:gradFill flip="none" rotWithShape="1">
            <a:gsLst>
              <a:gs pos="95000">
                <a:srgbClr val="F9B76F"/>
              </a:gs>
              <a:gs pos="65000">
                <a:srgbClr val="ED9D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1000">
                <a:srgbClr val="F9B859"/>
              </a:gs>
              <a:gs pos="45000">
                <a:srgbClr val="ED9D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　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19" name="図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9" y="96552"/>
            <a:ext cx="397964" cy="414545"/>
          </a:xfrm>
          <a:prstGeom prst="rect">
            <a:avLst/>
          </a:prstGeom>
        </p:spPr>
      </p:pic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450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2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ED6427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1000">
                <a:srgbClr val="F58461"/>
              </a:gs>
              <a:gs pos="45000">
                <a:srgbClr val="ED64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　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1" y="140498"/>
            <a:ext cx="413018" cy="370601"/>
          </a:xfrm>
          <a:prstGeom prst="rect">
            <a:avLst/>
          </a:prstGeom>
        </p:spPr>
      </p:pic>
      <p:sp>
        <p:nvSpPr>
          <p:cNvPr id="18" name="正方形/長方形 17"/>
          <p:cNvSpPr/>
          <p:nvPr userDrawn="1"/>
        </p:nvSpPr>
        <p:spPr>
          <a:xfrm>
            <a:off x="71439" y="708009"/>
            <a:ext cx="435600" cy="824400"/>
          </a:xfrm>
          <a:prstGeom prst="rect">
            <a:avLst/>
          </a:prstGeom>
          <a:gradFill flip="none" rotWithShape="1">
            <a:gsLst>
              <a:gs pos="100000">
                <a:srgbClr val="F79D81"/>
              </a:gs>
              <a:gs pos="69000">
                <a:srgbClr val="ED64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</p:spTree>
    <p:extLst>
      <p:ext uri="{BB962C8B-B14F-4D97-AF65-F5344CB8AC3E}">
        <p14:creationId xmlns:p14="http://schemas.microsoft.com/office/powerpoint/2010/main" val="3259892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3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3D7536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 userDrawn="1"/>
        </p:nvSpPr>
        <p:spPr>
          <a:xfrm>
            <a:off x="71439" y="708009"/>
            <a:ext cx="435600" cy="824400"/>
          </a:xfrm>
          <a:prstGeom prst="rect">
            <a:avLst/>
          </a:prstGeom>
          <a:gradFill flip="none" rotWithShape="1">
            <a:gsLst>
              <a:gs pos="100000">
                <a:srgbClr val="4B9242"/>
              </a:gs>
              <a:gs pos="74000">
                <a:srgbClr val="3D753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0">
                <a:srgbClr val="4B9242"/>
              </a:gs>
              <a:gs pos="45000">
                <a:srgbClr val="3D753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　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99" y="169857"/>
            <a:ext cx="454518" cy="30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55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4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0">
                <a:srgbClr val="F46C8C"/>
              </a:gs>
              <a:gs pos="54000">
                <a:srgbClr val="EE405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EE4054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1439" y="708009"/>
            <a:ext cx="434220" cy="821820"/>
          </a:xfrm>
          <a:prstGeom prst="rect">
            <a:avLst/>
          </a:prstGeom>
          <a:gradFill flip="none" rotWithShape="1">
            <a:gsLst>
              <a:gs pos="49000">
                <a:srgbClr val="EE4054"/>
              </a:gs>
              <a:gs pos="100000">
                <a:srgbClr val="F38279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23" name="図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9" y="86276"/>
            <a:ext cx="476740" cy="431502"/>
          </a:xfrm>
          <a:prstGeom prst="rect">
            <a:avLst/>
          </a:prstGeom>
        </p:spPr>
      </p:pic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33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5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 userDrawn="1"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77B022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28673" y="1018753"/>
            <a:ext cx="441124" cy="246211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課題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54000">
                <a:srgbClr val="77B022"/>
              </a:gs>
              <a:gs pos="0">
                <a:srgbClr val="92D62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 userDrawn="1"/>
        </p:nvSpPr>
        <p:spPr>
          <a:xfrm>
            <a:off x="71439" y="708009"/>
            <a:ext cx="434220" cy="824400"/>
          </a:xfrm>
          <a:prstGeom prst="rect">
            <a:avLst/>
          </a:prstGeom>
          <a:gradFill flip="none" rotWithShape="1">
            <a:gsLst>
              <a:gs pos="49000">
                <a:srgbClr val="82BF25"/>
              </a:gs>
              <a:gs pos="100000">
                <a:srgbClr val="9BDA3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85" y="77544"/>
            <a:ext cx="331770" cy="4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1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6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A74799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9" name="正方形/長方形 28"/>
          <p:cNvSpPr/>
          <p:nvPr userDrawn="1"/>
        </p:nvSpPr>
        <p:spPr>
          <a:xfrm>
            <a:off x="66198" y="708009"/>
            <a:ext cx="435600" cy="824400"/>
          </a:xfrm>
          <a:prstGeom prst="rect">
            <a:avLst/>
          </a:prstGeom>
          <a:gradFill>
            <a:gsLst>
              <a:gs pos="100000">
                <a:srgbClr val="AF4BA1"/>
              </a:gs>
              <a:gs pos="64000">
                <a:srgbClr val="8E4195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0">
                <a:srgbClr val="B450A6"/>
              </a:gs>
              <a:gs pos="51000">
                <a:srgbClr val="8E4195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74" y="124400"/>
            <a:ext cx="480001" cy="34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47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7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 userDrawn="1"/>
        </p:nvGrpSpPr>
        <p:grpSpPr>
          <a:xfrm>
            <a:off x="66200" y="708013"/>
            <a:ext cx="8998449" cy="822833"/>
            <a:chOff x="66198" y="708009"/>
            <a:chExt cx="8998449" cy="822833"/>
          </a:xfrm>
        </p:grpSpPr>
        <p:sp>
          <p:nvSpPr>
            <p:cNvPr id="16" name="正方形/長方形 15"/>
            <p:cNvSpPr/>
            <p:nvPr/>
          </p:nvSpPr>
          <p:spPr>
            <a:xfrm>
              <a:off x="71438" y="708009"/>
              <a:ext cx="8993209" cy="8228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27000" algn="ctr" rotWithShape="0">
                <a:srgbClr val="0E6EA8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6198" y="942253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取組</a:t>
              </a:r>
              <a:endParaRPr kumimoji="1" lang="en-US" altLang="ja-JP" sz="1000" b="1" dirty="0">
                <a:solidFill>
                  <a:schemeClr val="bg1"/>
                </a:solidFill>
              </a:endParaRPr>
            </a:p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概要</a:t>
              </a:r>
            </a:p>
          </p:txBody>
        </p:sp>
      </p:grpSp>
      <p:sp>
        <p:nvSpPr>
          <p:cNvPr id="26" name="正方形/長方形 25"/>
          <p:cNvSpPr/>
          <p:nvPr userDrawn="1"/>
        </p:nvSpPr>
        <p:spPr>
          <a:xfrm>
            <a:off x="66198" y="708009"/>
            <a:ext cx="435600" cy="824400"/>
          </a:xfrm>
          <a:prstGeom prst="rect">
            <a:avLst/>
          </a:prstGeom>
          <a:gradFill>
            <a:gsLst>
              <a:gs pos="57000">
                <a:srgbClr val="0E6EA8"/>
              </a:gs>
              <a:gs pos="100000">
                <a:srgbClr val="1290C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52437">
                <a:srgbClr val="0E6EA8"/>
              </a:gs>
              <a:gs pos="0">
                <a:srgbClr val="1290C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 userDrawn="1"/>
        </p:nvSpPr>
        <p:spPr>
          <a:xfrm>
            <a:off x="60957" y="939873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99" y="115033"/>
            <a:ext cx="383306" cy="3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9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8" r:id="rId2"/>
    <p:sldLayoutId id="2147483667" r:id="rId3"/>
    <p:sldLayoutId id="2147483702" r:id="rId4"/>
    <p:sldLayoutId id="2147483703" r:id="rId5"/>
    <p:sldLayoutId id="2147483699" r:id="rId6"/>
    <p:sldLayoutId id="2147483704" r:id="rId7"/>
    <p:sldLayoutId id="2147483705" r:id="rId8"/>
    <p:sldLayoutId id="2147483700" r:id="rId9"/>
    <p:sldLayoutId id="2147483706" r:id="rId10"/>
    <p:sldLayoutId id="2147483701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29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3" indent="-228573" algn="l" defTabSz="91429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18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3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8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3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8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2000" y="1122363"/>
            <a:ext cx="7740000" cy="2387600"/>
          </a:xfrm>
        </p:spPr>
        <p:txBody>
          <a:bodyPr/>
          <a:lstStyle/>
          <a:p>
            <a:r>
              <a:rPr lang="ja-JP" altLang="en-US" sz="3600" b="1" dirty="0"/>
              <a:t>はままつ</a:t>
            </a:r>
            <a:r>
              <a:rPr lang="en-US" altLang="ja-JP" sz="3600" b="1" dirty="0"/>
              <a:t>Well-Being</a:t>
            </a:r>
            <a:r>
              <a:rPr lang="ja-JP" altLang="en-US" sz="3600" b="1" dirty="0"/>
              <a:t>アワード</a:t>
            </a:r>
            <a:r>
              <a:rPr lang="en-US" altLang="ja-JP" sz="3600" b="1" dirty="0" smtClean="0"/>
              <a:t>2025</a:t>
            </a:r>
            <a:r>
              <a:rPr lang="en-US" altLang="ja-JP" sz="3600" b="1" dirty="0"/>
              <a:t/>
            </a:r>
            <a:br>
              <a:rPr lang="en-US" altLang="ja-JP" sz="3600" b="1" dirty="0"/>
            </a:br>
            <a:r>
              <a:rPr lang="ja-JP" altLang="en-US" sz="3600" b="1" dirty="0"/>
              <a:t>応募</a:t>
            </a:r>
            <a:r>
              <a:rPr lang="ja-JP" altLang="en-US" sz="3600" b="1" dirty="0" smtClean="0"/>
              <a:t>申込書</a:t>
            </a:r>
            <a:r>
              <a:rPr lang="en-US" altLang="ja-JP" sz="3600" b="1" dirty="0" smtClean="0"/>
              <a:t/>
            </a:r>
            <a:br>
              <a:rPr lang="en-US" altLang="ja-JP" sz="3600" b="1" dirty="0" smtClean="0"/>
            </a:br>
            <a:r>
              <a:rPr lang="en-US" altLang="ja-JP" sz="2400" b="1" dirty="0"/>
              <a:t/>
            </a:r>
            <a:br>
              <a:rPr lang="en-US" altLang="ja-JP" sz="2400" b="1" dirty="0"/>
            </a:br>
            <a:r>
              <a:rPr lang="en-US" altLang="ja-JP" sz="2800" b="1" dirty="0">
                <a:solidFill>
                  <a:srgbClr val="0070C0"/>
                </a:solidFill>
              </a:rPr>
              <a:t>【</a:t>
            </a:r>
            <a:r>
              <a:rPr lang="ja-JP" altLang="en-US" sz="2800" b="1" dirty="0" smtClean="0">
                <a:solidFill>
                  <a:srgbClr val="0070C0"/>
                </a:solidFill>
              </a:rPr>
              <a:t>はま</a:t>
            </a:r>
            <a:r>
              <a:rPr lang="ja-JP" altLang="en-US" sz="2800" b="1" dirty="0">
                <a:solidFill>
                  <a:srgbClr val="0070C0"/>
                </a:solidFill>
              </a:rPr>
              <a:t>まつ</a:t>
            </a:r>
            <a:r>
              <a:rPr lang="en-US" altLang="ja-JP" sz="2800" b="1" dirty="0">
                <a:solidFill>
                  <a:srgbClr val="0070C0"/>
                </a:solidFill>
              </a:rPr>
              <a:t>Well-Being</a:t>
            </a:r>
            <a:r>
              <a:rPr lang="ja-JP" altLang="en-US" sz="2800" b="1" dirty="0">
                <a:solidFill>
                  <a:srgbClr val="0070C0"/>
                </a:solidFill>
              </a:rPr>
              <a:t>デザイン賞 </a:t>
            </a:r>
            <a:r>
              <a:rPr lang="en-US" altLang="ja-JP" sz="2800" b="1" dirty="0" smtClean="0">
                <a:solidFill>
                  <a:srgbClr val="0070C0"/>
                </a:solidFill>
              </a:rPr>
              <a:t>】</a:t>
            </a:r>
            <a:r>
              <a:rPr lang="en-US" altLang="ja-JP" sz="3200" dirty="0">
                <a:solidFill>
                  <a:srgbClr val="0070C0"/>
                </a:solidFill>
              </a:rPr>
              <a:t/>
            </a:r>
            <a:br>
              <a:rPr lang="en-US" altLang="ja-JP" sz="3200" dirty="0">
                <a:solidFill>
                  <a:srgbClr val="0070C0"/>
                </a:solidFill>
              </a:rPr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lang="en-US" altLang="ja-JP" smtClean="0"/>
              <a:t>2025</a:t>
            </a:r>
            <a:r>
              <a:rPr kumimoji="1" lang="ja-JP" altLang="en-US" smtClean="0"/>
              <a:t>年</a:t>
            </a:r>
            <a:r>
              <a:rPr kumimoji="1" lang="ja-JP" altLang="en-US" dirty="0" smtClean="0"/>
              <a:t>●●月●●日</a:t>
            </a:r>
            <a:endParaRPr kumimoji="1" lang="en-US" altLang="ja-JP" dirty="0" smtClean="0"/>
          </a:p>
          <a:p>
            <a:r>
              <a:rPr lang="ja-JP" altLang="en-US" dirty="0"/>
              <a:t>企業又は団体名：</a:t>
            </a:r>
            <a:r>
              <a:rPr lang="en-US" altLang="ja-JP" dirty="0">
                <a:solidFill>
                  <a:srgbClr val="0070C0"/>
                </a:solidFill>
              </a:rPr>
              <a:t>XXXXXX</a:t>
            </a:r>
            <a:r>
              <a:rPr lang="ja-JP" altLang="en-US" dirty="0">
                <a:solidFill>
                  <a:srgbClr val="FF0000"/>
                </a:solidFill>
              </a:rPr>
              <a:t>（変更してください）</a:t>
            </a:r>
            <a:endParaRPr lang="en-US" altLang="ja-JP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8812" y="6067425"/>
            <a:ext cx="872637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・</a:t>
            </a:r>
            <a:r>
              <a:rPr kumimoji="1" lang="ja-JP" altLang="en-US" sz="1050" dirty="0" smtClean="0"/>
              <a:t>地域</a:t>
            </a:r>
            <a:r>
              <a:rPr kumimoji="1" lang="ja-JP" altLang="en-US" sz="1050" dirty="0"/>
              <a:t>幸福度</a:t>
            </a:r>
            <a:r>
              <a:rPr kumimoji="1" lang="ja-JP" altLang="en-US" sz="1050" dirty="0" smtClean="0"/>
              <a:t>（</a:t>
            </a:r>
            <a:r>
              <a:rPr kumimoji="1" lang="en-US" altLang="ja-JP" sz="1050" dirty="0" smtClean="0"/>
              <a:t>Well-Being</a:t>
            </a:r>
            <a:r>
              <a:rPr kumimoji="1" lang="ja-JP" altLang="en-US" sz="1050" dirty="0" smtClean="0"/>
              <a:t>）</a:t>
            </a:r>
            <a:r>
              <a:rPr kumimoji="1" lang="ja-JP" altLang="en-US" sz="1050" dirty="0"/>
              <a:t>指標は、市民の「暮らしやすさ」と「</a:t>
            </a:r>
            <a:r>
              <a:rPr kumimoji="1" lang="ja-JP" altLang="en-US" sz="1050" dirty="0" smtClean="0"/>
              <a:t>幸福感（</a:t>
            </a:r>
            <a:r>
              <a:rPr kumimoji="1" lang="en-US" altLang="ja-JP" sz="1050" dirty="0" smtClean="0"/>
              <a:t>Well-being</a:t>
            </a:r>
            <a:r>
              <a:rPr kumimoji="1" lang="ja-JP" altLang="en-US" sz="1050" dirty="0" smtClean="0"/>
              <a:t>）」</a:t>
            </a:r>
            <a:r>
              <a:rPr kumimoji="1" lang="ja-JP" altLang="en-US" sz="1050" dirty="0"/>
              <a:t>を可視化する指標として</a:t>
            </a:r>
            <a:r>
              <a:rPr kumimoji="1" lang="ja-JP" altLang="en-US" sz="1050" dirty="0" smtClean="0"/>
              <a:t>、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　一般</a:t>
            </a:r>
            <a:r>
              <a:rPr kumimoji="1" lang="ja-JP" altLang="en-US" sz="1050" dirty="0"/>
              <a:t>社団法人スマートシティ・インスティテュート（以下 </a:t>
            </a:r>
            <a:r>
              <a:rPr kumimoji="1" lang="en-US" altLang="ja-JP" sz="1050" dirty="0" smtClean="0"/>
              <a:t>SCI-Japan </a:t>
            </a:r>
            <a:r>
              <a:rPr kumimoji="1" lang="ja-JP" altLang="en-US" sz="1050" dirty="0"/>
              <a:t>）</a:t>
            </a:r>
            <a:r>
              <a:rPr kumimoji="1" lang="ja-JP" altLang="en-US" sz="1050" dirty="0" smtClean="0"/>
              <a:t>が作成</a:t>
            </a:r>
            <a:r>
              <a:rPr kumimoji="1" lang="ja-JP" altLang="en-US" sz="1050" dirty="0"/>
              <a:t>・開発した </a:t>
            </a:r>
            <a:r>
              <a:rPr kumimoji="1" lang="en-US" altLang="ja-JP" sz="1050" dirty="0" err="1"/>
              <a:t>Liveable</a:t>
            </a:r>
            <a:r>
              <a:rPr kumimoji="1" lang="en-US" altLang="ja-JP" sz="1050" dirty="0"/>
              <a:t> </a:t>
            </a:r>
            <a:r>
              <a:rPr kumimoji="1" lang="en-US" altLang="ja-JP" sz="1050" dirty="0" smtClean="0"/>
              <a:t>Well-Being </a:t>
            </a:r>
            <a:r>
              <a:rPr kumimoji="1" lang="en-US" altLang="ja-JP" sz="1050" dirty="0"/>
              <a:t>City </a:t>
            </a:r>
            <a:r>
              <a:rPr kumimoji="1" lang="ja-JP" altLang="en-US" sz="1050" dirty="0"/>
              <a:t>指標 </a:t>
            </a:r>
            <a:r>
              <a:rPr kumimoji="1" lang="en-US" altLang="ja-JP" sz="1050" dirty="0"/>
              <a:t>® </a:t>
            </a:r>
            <a:r>
              <a:rPr kumimoji="1" lang="ja-JP" altLang="en-US" sz="1050" dirty="0"/>
              <a:t>の別称です</a:t>
            </a:r>
            <a:r>
              <a:rPr kumimoji="1" lang="ja-JP" altLang="en-US" sz="1050" dirty="0" smtClean="0"/>
              <a:t>。</a:t>
            </a:r>
            <a:endParaRPr kumimoji="1" lang="en-US" altLang="ja-JP" sz="1050" dirty="0" smtClean="0"/>
          </a:p>
          <a:p>
            <a:r>
              <a:rPr kumimoji="1" lang="ja-JP" altLang="en-US" sz="1050" dirty="0"/>
              <a:t>・</a:t>
            </a:r>
            <a:r>
              <a:rPr kumimoji="1" lang="en-US" altLang="ja-JP" sz="1050" dirty="0" err="1" smtClean="0"/>
              <a:t>Liveable</a:t>
            </a:r>
            <a:r>
              <a:rPr kumimoji="1" lang="en-US" altLang="ja-JP" sz="1050" dirty="0" smtClean="0"/>
              <a:t> </a:t>
            </a:r>
            <a:r>
              <a:rPr kumimoji="1" lang="en-US" altLang="ja-JP" sz="1050" dirty="0"/>
              <a:t>Well Being City </a:t>
            </a:r>
            <a:r>
              <a:rPr kumimoji="1" lang="ja-JP" altLang="en-US" sz="1050" dirty="0"/>
              <a:t>指標を示す標章に関する商標権その他の知的財産権は、</a:t>
            </a:r>
            <a:r>
              <a:rPr kumimoji="1" lang="en-US" altLang="ja-JP" sz="1050" dirty="0" smtClean="0"/>
              <a:t>SCI-Japan</a:t>
            </a:r>
            <a:r>
              <a:rPr kumimoji="1" lang="ja-JP" altLang="en-US" sz="1050" dirty="0"/>
              <a:t>に帰属しています。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9788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691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70C0"/>
                </a:solidFill>
              </a:rPr>
              <a:t>【</a:t>
            </a:r>
            <a:r>
              <a:rPr lang="ja-JP" altLang="en-US" sz="2400" b="1" dirty="0">
                <a:solidFill>
                  <a:srgbClr val="0070C0"/>
                </a:solidFill>
              </a:rPr>
              <a:t>はままつ</a:t>
            </a:r>
            <a:r>
              <a:rPr lang="en-US" altLang="ja-JP" sz="2400" b="1" dirty="0">
                <a:solidFill>
                  <a:srgbClr val="0070C0"/>
                </a:solidFill>
              </a:rPr>
              <a:t>Well-Being</a:t>
            </a:r>
            <a:r>
              <a:rPr lang="ja-JP" altLang="en-US" sz="2400" b="1" dirty="0">
                <a:solidFill>
                  <a:srgbClr val="0070C0"/>
                </a:solidFill>
              </a:rPr>
              <a:t>デザイン賞 </a:t>
            </a:r>
            <a:r>
              <a:rPr lang="en-US" altLang="ja-JP" sz="2400" b="1" dirty="0">
                <a:solidFill>
                  <a:srgbClr val="0070C0"/>
                </a:solidFill>
              </a:rPr>
              <a:t>】</a:t>
            </a:r>
            <a:endParaRPr kumimoji="1" lang="en-US" altLang="ja-JP" sz="2400" b="1" dirty="0" smtClean="0">
              <a:solidFill>
                <a:srgbClr val="E7E6E6">
                  <a:lumMod val="50000"/>
                </a:srgbClr>
              </a:solidFill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151479"/>
              </p:ext>
            </p:extLst>
          </p:nvPr>
        </p:nvGraphicFramePr>
        <p:xfrm>
          <a:off x="244699" y="811360"/>
          <a:ext cx="8693239" cy="5652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51021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115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103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取組やサービスの名称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（事業・プロジェクト単位を基本として記載）</a:t>
                      </a:r>
                    </a:p>
                    <a:p>
                      <a:endParaRPr kumimoji="1" lang="ja-JP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759771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取組やサービスの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対象・ターゲット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（例）子育て中の親</a:t>
                      </a:r>
                      <a:endParaRPr kumimoji="1"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75128"/>
                  </a:ext>
                </a:extLst>
              </a:tr>
              <a:tr h="39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dirty="0" smtClean="0"/>
                        <a:t>取組</a:t>
                      </a:r>
                      <a:r>
                        <a:rPr kumimoji="1" lang="ja-JP" altLang="en-US" sz="1600" dirty="0" smtClean="0"/>
                        <a:t>やサービス</a:t>
                      </a:r>
                      <a:r>
                        <a:rPr lang="ja-JP" altLang="en-US" sz="1600" dirty="0" smtClean="0"/>
                        <a:t>の内容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>
                          <a:solidFill>
                            <a:srgbClr val="0070C0"/>
                          </a:solidFill>
                        </a:rPr>
                        <a:t>（活動年数、頻度、対象地域、対象人数等を使ってできるだけ具体的に記載）</a:t>
                      </a:r>
                      <a:endParaRPr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221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33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096332"/>
              </p:ext>
            </p:extLst>
          </p:nvPr>
        </p:nvGraphicFramePr>
        <p:xfrm>
          <a:off x="244699" y="811360"/>
          <a:ext cx="8694000" cy="59028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51078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323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599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4668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30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4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dirty="0" smtClean="0"/>
                        <a:t>対象・ターゲットの</a:t>
                      </a:r>
                      <a:endParaRPr lang="en-US" altLang="ja-JP" sz="1500" dirty="0" smtClean="0"/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dirty="0" smtClean="0"/>
                        <a:t>幸福感向上のストーリー</a:t>
                      </a:r>
                      <a:endParaRPr kumimoji="1" lang="ja-JP" altLang="en-US" sz="1500" b="1" dirty="0" smtClean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（取組やサービスにより対象・ターゲットの幸福感がどのように向上するか、仮説を立てて記載）</a:t>
                      </a:r>
                      <a:endParaRPr kumimoji="1"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kumimoji="1" lang="ja-JP" altLang="en-US" sz="1200" b="1" dirty="0" smtClean="0">
                          <a:solidFill>
                            <a:srgbClr val="0070C0"/>
                          </a:solidFill>
                        </a:rPr>
                        <a:t>　</a:t>
                      </a:r>
                      <a:r>
                        <a:rPr kumimoji="1" lang="en-US" altLang="ja-JP" sz="1200" b="1" dirty="0" smtClean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200" b="1" dirty="0" smtClean="0">
                          <a:solidFill>
                            <a:srgbClr val="0070C0"/>
                          </a:solidFill>
                        </a:rPr>
                        <a:t>末尾にある様式「幸福感向上のロジックツリー」を作成し、幸福感向上の仮説を補足してください。</a:t>
                      </a:r>
                      <a:endParaRPr kumimoji="1" lang="en-US" altLang="ja-JP" sz="1200" b="1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400" b="0" dirty="0" smtClean="0"/>
                    </a:p>
                  </a:txBody>
                  <a:tcPr marL="92934" marR="92934" marT="46467" marB="46467"/>
                </a:tc>
                <a:extLst>
                  <a:ext uri="{0D108BD9-81ED-4DB2-BD59-A6C34878D82A}">
                    <a16:rowId xmlns:a16="http://schemas.microsoft.com/office/drawing/2014/main" val="2287597712"/>
                  </a:ext>
                </a:extLst>
              </a:tr>
              <a:tr h="237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5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/>
                        <a:t>地域への波及効果</a:t>
                      </a:r>
                      <a:endParaRPr kumimoji="1" lang="ja-JP" altLang="en-US" sz="1600" b="1" dirty="0" smtClean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（対象・ターゲットの幸福感向上により、地域全体の幸福感へどのように波及していくか記載）</a:t>
                      </a:r>
                      <a:endParaRPr kumimoji="1"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400" dirty="0"/>
                    </a:p>
                  </a:txBody>
                  <a:tcPr marL="92934" marR="92934" marT="46467" marB="46467"/>
                </a:tc>
                <a:extLst>
                  <a:ext uri="{0D108BD9-81ED-4DB2-BD59-A6C34878D82A}">
                    <a16:rowId xmlns:a16="http://schemas.microsoft.com/office/drawing/2014/main" val="101357512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691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70C0"/>
                </a:solidFill>
              </a:rPr>
              <a:t>【</a:t>
            </a:r>
            <a:r>
              <a:rPr lang="ja-JP" altLang="en-US" sz="2400" b="1" dirty="0">
                <a:solidFill>
                  <a:srgbClr val="0070C0"/>
                </a:solidFill>
              </a:rPr>
              <a:t>はままつ</a:t>
            </a:r>
            <a:r>
              <a:rPr lang="en-US" altLang="ja-JP" sz="2400" b="1" dirty="0">
                <a:solidFill>
                  <a:srgbClr val="0070C0"/>
                </a:solidFill>
              </a:rPr>
              <a:t>Well-Being</a:t>
            </a:r>
            <a:r>
              <a:rPr lang="ja-JP" altLang="en-US" sz="2400" b="1" dirty="0">
                <a:solidFill>
                  <a:srgbClr val="0070C0"/>
                </a:solidFill>
              </a:rPr>
              <a:t>デザイン賞 </a:t>
            </a:r>
            <a:r>
              <a:rPr lang="en-US" altLang="ja-JP" sz="2400" b="1" dirty="0">
                <a:solidFill>
                  <a:srgbClr val="0070C0"/>
                </a:solidFill>
              </a:rPr>
              <a:t>】</a:t>
            </a:r>
            <a:endParaRPr kumimoji="1" lang="en-US" altLang="ja-JP" sz="2400" b="1" dirty="0" smtClean="0">
              <a:solidFill>
                <a:srgbClr val="E7E6E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5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412899"/>
              </p:ext>
            </p:extLst>
          </p:nvPr>
        </p:nvGraphicFramePr>
        <p:xfrm>
          <a:off x="244699" y="811358"/>
          <a:ext cx="8694000" cy="592429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51078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323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599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7232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52010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６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/>
                        <a:t>取組やサービスの</a:t>
                      </a:r>
                      <a:endParaRPr lang="en-US" altLang="ja-JP" sz="1600" dirty="0" smtClean="0"/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/>
                        <a:t>PDCA</a:t>
                      </a:r>
                      <a:r>
                        <a:rPr lang="ja-JP" altLang="en-US" sz="1600" dirty="0" smtClean="0"/>
                        <a:t>サイクルの設計</a:t>
                      </a:r>
                      <a:endParaRPr lang="en-US" altLang="ja-JP" sz="1600" dirty="0" smtClean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（取組やサービスについて、</a:t>
                      </a:r>
                      <a:r>
                        <a:rPr kumimoji="1" lang="en-US" altLang="ja-JP" sz="1200" dirty="0" smtClean="0">
                          <a:solidFill>
                            <a:srgbClr val="0070C0"/>
                          </a:solidFill>
                        </a:rPr>
                        <a:t>PDCA</a:t>
                      </a:r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サイクルを効果的に実施するための方針を記載）</a:t>
                      </a:r>
                      <a:endParaRPr kumimoji="1"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　</a:t>
                      </a:r>
                      <a:r>
                        <a:rPr kumimoji="1" lang="en-US" altLang="ja-JP" sz="1200" dirty="0" smtClean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実際に取組やサービスの</a:t>
                      </a:r>
                      <a:r>
                        <a:rPr kumimoji="1" lang="en-US" altLang="ja-JP" sz="1200" dirty="0" smtClean="0">
                          <a:solidFill>
                            <a:srgbClr val="0070C0"/>
                          </a:solidFill>
                        </a:rPr>
                        <a:t>PDCA</a:t>
                      </a:r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サイクルが未整備であっても、検証方法や実施体制等の方針や構想を記載してください。</a:t>
                      </a:r>
                      <a:endParaRPr kumimoji="1"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2934" marR="92934" marT="46467" marB="46467"/>
                </a:tc>
                <a:extLst>
                  <a:ext uri="{0D108BD9-81ED-4DB2-BD59-A6C34878D82A}">
                    <a16:rowId xmlns:a16="http://schemas.microsoft.com/office/drawing/2014/main" val="101357512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691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70C0"/>
                </a:solidFill>
              </a:rPr>
              <a:t>【</a:t>
            </a:r>
            <a:r>
              <a:rPr lang="ja-JP" altLang="en-US" sz="2400" b="1" dirty="0">
                <a:solidFill>
                  <a:srgbClr val="0070C0"/>
                </a:solidFill>
              </a:rPr>
              <a:t>はままつ</a:t>
            </a:r>
            <a:r>
              <a:rPr lang="en-US" altLang="ja-JP" sz="2400" b="1" dirty="0">
                <a:solidFill>
                  <a:srgbClr val="0070C0"/>
                </a:solidFill>
              </a:rPr>
              <a:t>Well-Being</a:t>
            </a:r>
            <a:r>
              <a:rPr lang="ja-JP" altLang="en-US" sz="2400" b="1" dirty="0">
                <a:solidFill>
                  <a:srgbClr val="0070C0"/>
                </a:solidFill>
              </a:rPr>
              <a:t>デザイン賞 </a:t>
            </a:r>
            <a:r>
              <a:rPr lang="en-US" altLang="ja-JP" sz="2400" b="1" dirty="0">
                <a:solidFill>
                  <a:srgbClr val="0070C0"/>
                </a:solidFill>
              </a:rPr>
              <a:t>】</a:t>
            </a:r>
            <a:endParaRPr kumimoji="1" lang="en-US" altLang="ja-JP" sz="2400" b="1" dirty="0" smtClean="0">
              <a:solidFill>
                <a:srgbClr val="E7E6E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697086"/>
              </p:ext>
            </p:extLst>
          </p:nvPr>
        </p:nvGraphicFramePr>
        <p:xfrm>
          <a:off x="244699" y="811360"/>
          <a:ext cx="8693239" cy="596936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51021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115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103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4413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5374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７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取組やサービスを紹介したホームページや</a:t>
                      </a:r>
                      <a:r>
                        <a:rPr lang="en-US" altLang="ja-JP" sz="1200" dirty="0" smtClean="0"/>
                        <a:t>SNS</a:t>
                      </a:r>
                      <a:r>
                        <a:rPr lang="ja-JP" altLang="en-US" sz="1200" dirty="0" smtClean="0"/>
                        <a:t>等（任意）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（ホームページの</a:t>
                      </a: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URL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等を記載）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956587"/>
                  </a:ext>
                </a:extLst>
              </a:tr>
              <a:tr h="4990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８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dirty="0" smtClean="0"/>
                        <a:t>取組やサービスの写真等（任意）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rgbClr val="0070C0"/>
                          </a:solidFill>
                        </a:rPr>
                        <a:t>（</a:t>
                      </a:r>
                      <a:r>
                        <a:rPr kumimoji="1" lang="ja-JP" altLang="en-US" sz="1200" dirty="0" smtClean="0">
                          <a:solidFill>
                            <a:srgbClr val="0070C0"/>
                          </a:solidFill>
                        </a:rPr>
                        <a:t>写真等の画像を枠内に貼り付けてください</a:t>
                      </a:r>
                      <a:r>
                        <a:rPr lang="ja-JP" altLang="en-US" sz="1200" dirty="0" smtClean="0">
                          <a:solidFill>
                            <a:srgbClr val="0070C0"/>
                          </a:solidFill>
                        </a:rPr>
                        <a:t>）</a:t>
                      </a:r>
                      <a:endParaRPr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ja-JP" altLang="en-US" sz="1200" baseline="0" dirty="0" smtClean="0">
                          <a:solidFill>
                            <a:srgbClr val="0070C0"/>
                          </a:solidFill>
                        </a:rPr>
                        <a:t>　</a:t>
                      </a:r>
                      <a:r>
                        <a:rPr lang="en-US" altLang="ja-JP" sz="1200" baseline="0" dirty="0" smtClean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lang="ja-JP" altLang="en-US" sz="1200" baseline="0" dirty="0" smtClean="0">
                          <a:solidFill>
                            <a:srgbClr val="0070C0"/>
                          </a:solidFill>
                        </a:rPr>
                        <a:t>応募申込書ファイル自体の容量が</a:t>
                      </a:r>
                      <a:r>
                        <a:rPr lang="en-US" altLang="ja-JP" sz="1200" baseline="0" dirty="0" smtClean="0">
                          <a:solidFill>
                            <a:srgbClr val="0070C0"/>
                          </a:solidFill>
                        </a:rPr>
                        <a:t>10MB</a:t>
                      </a:r>
                      <a:r>
                        <a:rPr lang="ja-JP" altLang="en-US" sz="1200" baseline="0" dirty="0" smtClean="0">
                          <a:solidFill>
                            <a:srgbClr val="0070C0"/>
                          </a:solidFill>
                        </a:rPr>
                        <a:t>を超えてしまう場合は、</a:t>
                      </a:r>
                      <a:endParaRPr lang="en-US" altLang="ja-JP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ja-JP" altLang="en-US" sz="1200" baseline="0" dirty="0" smtClean="0">
                          <a:solidFill>
                            <a:srgbClr val="0070C0"/>
                          </a:solidFill>
                        </a:rPr>
                        <a:t>　　浜松市スマート申請の「応募申込書の提出」の補足資料</a:t>
                      </a:r>
                      <a:r>
                        <a:rPr lang="en-US" altLang="ja-JP" sz="1200" baseline="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ja-JP" altLang="en-US" sz="1200" baseline="0" dirty="0" smtClean="0">
                          <a:solidFill>
                            <a:srgbClr val="0070C0"/>
                          </a:solidFill>
                        </a:rPr>
                        <a:t>～</a:t>
                      </a:r>
                      <a:r>
                        <a:rPr lang="en-US" altLang="ja-JP" sz="1200" baseline="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r>
                        <a:rPr lang="ja-JP" altLang="en-US" sz="1200" baseline="0" dirty="0" err="1" smtClean="0">
                          <a:solidFill>
                            <a:srgbClr val="0070C0"/>
                          </a:solidFill>
                        </a:rPr>
                        <a:t>にてご提</a:t>
                      </a:r>
                      <a:r>
                        <a:rPr lang="ja-JP" altLang="en-US" sz="1200" baseline="0" smtClean="0">
                          <a:solidFill>
                            <a:srgbClr val="0070C0"/>
                          </a:solidFill>
                        </a:rPr>
                        <a:t>出ください。</a:t>
                      </a:r>
                      <a:endParaRPr lang="en-US" altLang="ja-JP" sz="12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59771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691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70C0"/>
                </a:solidFill>
              </a:rPr>
              <a:t>【</a:t>
            </a:r>
            <a:r>
              <a:rPr lang="ja-JP" altLang="en-US" sz="2400" b="1" dirty="0">
                <a:solidFill>
                  <a:srgbClr val="0070C0"/>
                </a:solidFill>
              </a:rPr>
              <a:t>はままつ</a:t>
            </a:r>
            <a:r>
              <a:rPr lang="en-US" altLang="ja-JP" sz="2400" b="1" dirty="0">
                <a:solidFill>
                  <a:srgbClr val="0070C0"/>
                </a:solidFill>
              </a:rPr>
              <a:t>Well-Being</a:t>
            </a:r>
            <a:r>
              <a:rPr lang="ja-JP" altLang="en-US" sz="2400" b="1" dirty="0">
                <a:solidFill>
                  <a:srgbClr val="0070C0"/>
                </a:solidFill>
              </a:rPr>
              <a:t>デザイン賞 </a:t>
            </a:r>
            <a:r>
              <a:rPr lang="en-US" altLang="ja-JP" sz="2400" b="1" dirty="0">
                <a:solidFill>
                  <a:srgbClr val="0070C0"/>
                </a:solidFill>
              </a:rPr>
              <a:t>】</a:t>
            </a:r>
            <a:endParaRPr kumimoji="1" lang="en-US" altLang="ja-JP" sz="2400" b="1" dirty="0" smtClean="0">
              <a:solidFill>
                <a:srgbClr val="E7E6E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46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6915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70C0"/>
                </a:solidFill>
              </a:rPr>
              <a:t>【</a:t>
            </a:r>
            <a:r>
              <a:rPr lang="ja-JP" altLang="en-US" sz="2400" b="1" dirty="0">
                <a:solidFill>
                  <a:srgbClr val="0070C0"/>
                </a:solidFill>
              </a:rPr>
              <a:t>はままつ</a:t>
            </a:r>
            <a:r>
              <a:rPr lang="en-US" altLang="ja-JP" sz="2400" b="1" dirty="0">
                <a:solidFill>
                  <a:srgbClr val="0070C0"/>
                </a:solidFill>
              </a:rPr>
              <a:t>Well-Being</a:t>
            </a:r>
            <a:r>
              <a:rPr lang="ja-JP" altLang="en-US" sz="2400" b="1" dirty="0">
                <a:solidFill>
                  <a:srgbClr val="0070C0"/>
                </a:solidFill>
              </a:rPr>
              <a:t>デザイン賞 </a:t>
            </a:r>
            <a:r>
              <a:rPr lang="en-US" altLang="ja-JP" sz="2400" b="1" dirty="0">
                <a:solidFill>
                  <a:srgbClr val="0070C0"/>
                </a:solidFill>
              </a:rPr>
              <a:t>】</a:t>
            </a:r>
            <a:endParaRPr kumimoji="1" lang="en-US" altLang="ja-JP" sz="2400" b="1" dirty="0" smtClean="0">
              <a:solidFill>
                <a:srgbClr val="E7E6E6">
                  <a:lumMod val="50000"/>
                </a:srgbClr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7A5D94C-2340-F089-5DDD-00767A635615}"/>
              </a:ext>
            </a:extLst>
          </p:cNvPr>
          <p:cNvSpPr txBox="1"/>
          <p:nvPr/>
        </p:nvSpPr>
        <p:spPr>
          <a:xfrm flipH="1">
            <a:off x="294309" y="1521996"/>
            <a:ext cx="1904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Well-Being</a:t>
            </a:r>
            <a:endParaRPr kumimoji="1" lang="en-US" altLang="ja-JP" sz="2000" b="1" dirty="0"/>
          </a:p>
          <a:p>
            <a:pPr algn="ctr"/>
            <a:r>
              <a:rPr lang="ja-JP" altLang="en-US" sz="2000" b="1" dirty="0"/>
              <a:t>（幸福感）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DDE6E7-5B41-7BD9-1607-209676D7B291}"/>
              </a:ext>
            </a:extLst>
          </p:cNvPr>
          <p:cNvSpPr txBox="1"/>
          <p:nvPr/>
        </p:nvSpPr>
        <p:spPr>
          <a:xfrm flipH="1">
            <a:off x="179037" y="5988057"/>
            <a:ext cx="2134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取組</a:t>
            </a:r>
            <a:r>
              <a:rPr lang="ja-JP" altLang="en-US" sz="2000" b="1" dirty="0" smtClean="0"/>
              <a:t>／サービス</a:t>
            </a:r>
            <a:endParaRPr kumimoji="1" lang="ja-JP" altLang="en-US" sz="20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4C7D3E-14D9-621A-8268-B4008DFDC643}"/>
              </a:ext>
            </a:extLst>
          </p:cNvPr>
          <p:cNvSpPr txBox="1"/>
          <p:nvPr/>
        </p:nvSpPr>
        <p:spPr>
          <a:xfrm flipH="1">
            <a:off x="2794762" y="1227048"/>
            <a:ext cx="1904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地域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FEEC6B5-73BB-1CEE-5B29-8FC7BC573CE7}"/>
              </a:ext>
            </a:extLst>
          </p:cNvPr>
          <p:cNvSpPr txBox="1"/>
          <p:nvPr/>
        </p:nvSpPr>
        <p:spPr>
          <a:xfrm flipH="1">
            <a:off x="6293808" y="1194074"/>
            <a:ext cx="1904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個人／家庭</a:t>
            </a:r>
            <a:endParaRPr kumimoji="1" lang="ja-JP" altLang="en-US" b="1" dirty="0"/>
          </a:p>
        </p:txBody>
      </p:sp>
      <p:sp>
        <p:nvSpPr>
          <p:cNvPr id="9" name="四角形: 角を丸くする 37">
            <a:extLst>
              <a:ext uri="{FF2B5EF4-FFF2-40B4-BE49-F238E27FC236}">
                <a16:creationId xmlns:a16="http://schemas.microsoft.com/office/drawing/2014/main" id="{08A67096-A319-555F-3947-759F99FFA649}"/>
              </a:ext>
            </a:extLst>
          </p:cNvPr>
          <p:cNvSpPr/>
          <p:nvPr/>
        </p:nvSpPr>
        <p:spPr>
          <a:xfrm>
            <a:off x="6942079" y="3561438"/>
            <a:ext cx="1631482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3">
            <a:extLst>
              <a:ext uri="{FF2B5EF4-FFF2-40B4-BE49-F238E27FC236}">
                <a16:creationId xmlns:a16="http://schemas.microsoft.com/office/drawing/2014/main" id="{FECAE19A-814E-9BC2-9AE2-1B2D1A7D4486}"/>
              </a:ext>
            </a:extLst>
          </p:cNvPr>
          <p:cNvSpPr/>
          <p:nvPr/>
        </p:nvSpPr>
        <p:spPr>
          <a:xfrm>
            <a:off x="4552510" y="5827232"/>
            <a:ext cx="2040542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1" name="四角形: 角を丸くする 21">
            <a:extLst>
              <a:ext uri="{FF2B5EF4-FFF2-40B4-BE49-F238E27FC236}">
                <a16:creationId xmlns:a16="http://schemas.microsoft.com/office/drawing/2014/main" id="{4FBE0427-1094-210E-ED30-1535FBCA3FBE}"/>
              </a:ext>
            </a:extLst>
          </p:cNvPr>
          <p:cNvSpPr/>
          <p:nvPr/>
        </p:nvSpPr>
        <p:spPr>
          <a:xfrm>
            <a:off x="5855945" y="4667580"/>
            <a:ext cx="1489919" cy="72176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ja-JP" sz="1200" b="1" dirty="0">
              <a:solidFill>
                <a:prstClr val="black"/>
              </a:solidFill>
            </a:endParaRPr>
          </a:p>
        </p:txBody>
      </p:sp>
      <p:sp>
        <p:nvSpPr>
          <p:cNvPr id="12" name="四角形: 角を丸くする 24">
            <a:extLst>
              <a:ext uri="{FF2B5EF4-FFF2-40B4-BE49-F238E27FC236}">
                <a16:creationId xmlns:a16="http://schemas.microsoft.com/office/drawing/2014/main" id="{E8FE67CE-D309-4E1A-8870-097E04761BDF}"/>
              </a:ext>
            </a:extLst>
          </p:cNvPr>
          <p:cNvSpPr/>
          <p:nvPr/>
        </p:nvSpPr>
        <p:spPr>
          <a:xfrm>
            <a:off x="5376333" y="1657953"/>
            <a:ext cx="3013223" cy="451827"/>
          </a:xfrm>
          <a:prstGeom prst="roundRect">
            <a:avLst/>
          </a:prstGeom>
          <a:solidFill>
            <a:srgbClr val="FF9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bg1">
                    <a:lumMod val="95000"/>
                  </a:schemeClr>
                </a:solidFill>
              </a:rPr>
              <a:t>●●●●●</a:t>
            </a:r>
            <a:r>
              <a:rPr kumimoji="1" lang="ja-JP" altLang="en-US" sz="1400" b="1" dirty="0" smtClean="0">
                <a:solidFill>
                  <a:schemeClr val="bg1">
                    <a:lumMod val="95000"/>
                  </a:schemeClr>
                </a:solidFill>
              </a:rPr>
              <a:t>の</a:t>
            </a:r>
            <a:r>
              <a:rPr kumimoji="1" lang="en-US" altLang="ja-JP" sz="1400" b="1" dirty="0" smtClean="0">
                <a:solidFill>
                  <a:schemeClr val="bg1">
                    <a:lumMod val="95000"/>
                  </a:schemeClr>
                </a:solidFill>
              </a:rPr>
              <a:t>Well-being</a:t>
            </a:r>
            <a:endParaRPr kumimoji="1" lang="en-US" altLang="ja-JP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四角形: 角を丸くする 29">
            <a:extLst>
              <a:ext uri="{FF2B5EF4-FFF2-40B4-BE49-F238E27FC236}">
                <a16:creationId xmlns:a16="http://schemas.microsoft.com/office/drawing/2014/main" id="{B13F3E39-E7F6-7371-1B42-58104FBA69B7}"/>
              </a:ext>
            </a:extLst>
          </p:cNvPr>
          <p:cNvSpPr/>
          <p:nvPr/>
        </p:nvSpPr>
        <p:spPr>
          <a:xfrm>
            <a:off x="2534856" y="1670459"/>
            <a:ext cx="2449051" cy="414010"/>
          </a:xfrm>
          <a:prstGeom prst="roundRect">
            <a:avLst/>
          </a:prstGeom>
          <a:solidFill>
            <a:srgbClr val="FF9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>
                    <a:lumMod val="95000"/>
                  </a:schemeClr>
                </a:solidFill>
              </a:rPr>
              <a:t>地域住民の</a:t>
            </a:r>
            <a:r>
              <a:rPr kumimoji="1" lang="en-US" altLang="ja-JP" sz="1400" b="1" dirty="0">
                <a:solidFill>
                  <a:schemeClr val="bg1">
                    <a:lumMod val="95000"/>
                  </a:schemeClr>
                </a:solidFill>
              </a:rPr>
              <a:t>Well-being</a:t>
            </a:r>
            <a:endParaRPr kumimoji="1" lang="en-US" altLang="ja-JP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四角形: 角を丸くする 22">
            <a:extLst>
              <a:ext uri="{FF2B5EF4-FFF2-40B4-BE49-F238E27FC236}">
                <a16:creationId xmlns:a16="http://schemas.microsoft.com/office/drawing/2014/main" id="{E315C8D7-CBE9-5B01-B10A-0EF200A42A5C}"/>
              </a:ext>
            </a:extLst>
          </p:cNvPr>
          <p:cNvSpPr/>
          <p:nvPr/>
        </p:nvSpPr>
        <p:spPr>
          <a:xfrm>
            <a:off x="6138873" y="2407737"/>
            <a:ext cx="1703377" cy="8539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ja-JP" sz="1100" b="1" dirty="0">
              <a:solidFill>
                <a:prstClr val="black"/>
              </a:solidFill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251294F-BBE3-D78D-8543-907388A938A0}"/>
              </a:ext>
            </a:extLst>
          </p:cNvPr>
          <p:cNvCxnSpPr>
            <a:cxnSpLocks/>
          </p:cNvCxnSpPr>
          <p:nvPr/>
        </p:nvCxnSpPr>
        <p:spPr>
          <a:xfrm flipV="1">
            <a:off x="4201866" y="1378860"/>
            <a:ext cx="2217303" cy="12342"/>
          </a:xfrm>
          <a:prstGeom prst="line">
            <a:avLst/>
          </a:prstGeom>
          <a:ln w="104775">
            <a:solidFill>
              <a:schemeClr val="accent1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四角形: 角を丸くする 25">
            <a:extLst>
              <a:ext uri="{FF2B5EF4-FFF2-40B4-BE49-F238E27FC236}">
                <a16:creationId xmlns:a16="http://schemas.microsoft.com/office/drawing/2014/main" id="{F7E75183-AA5A-965C-72B1-CD96F2780BAD}"/>
              </a:ext>
            </a:extLst>
          </p:cNvPr>
          <p:cNvSpPr/>
          <p:nvPr/>
        </p:nvSpPr>
        <p:spPr>
          <a:xfrm>
            <a:off x="3577559" y="2417103"/>
            <a:ext cx="1752528" cy="86325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ja-JP" sz="1200" b="1" dirty="0">
              <a:solidFill>
                <a:prstClr val="black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 flipV="1">
            <a:off x="7072146" y="3276763"/>
            <a:ext cx="0" cy="2908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V="1">
            <a:off x="5079892" y="3274436"/>
            <a:ext cx="0" cy="274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cxnSpLocks/>
          </p:cNvCxnSpPr>
          <p:nvPr/>
        </p:nvCxnSpPr>
        <p:spPr>
          <a:xfrm flipV="1">
            <a:off x="6293808" y="5351503"/>
            <a:ext cx="580012" cy="4713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V="1">
            <a:off x="6947946" y="2102759"/>
            <a:ext cx="0" cy="3163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5069760" y="2112270"/>
            <a:ext cx="0" cy="2973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四角形: 角を丸くする 3">
            <a:extLst>
              <a:ext uri="{FF2B5EF4-FFF2-40B4-BE49-F238E27FC236}">
                <a16:creationId xmlns:a16="http://schemas.microsoft.com/office/drawing/2014/main" id="{FECAE19A-814E-9BC2-9AE2-1B2D1A7D4486}"/>
              </a:ext>
            </a:extLst>
          </p:cNvPr>
          <p:cNvSpPr/>
          <p:nvPr/>
        </p:nvSpPr>
        <p:spPr>
          <a:xfrm>
            <a:off x="2700509" y="3577585"/>
            <a:ext cx="1663998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3" name="四角形: 角を丸くする 37">
            <a:extLst>
              <a:ext uri="{FF2B5EF4-FFF2-40B4-BE49-F238E27FC236}">
                <a16:creationId xmlns:a16="http://schemas.microsoft.com/office/drawing/2014/main" id="{08A67096-A319-555F-3947-759F99FFA649}"/>
              </a:ext>
            </a:extLst>
          </p:cNvPr>
          <p:cNvSpPr/>
          <p:nvPr/>
        </p:nvSpPr>
        <p:spPr>
          <a:xfrm>
            <a:off x="4840390" y="3570497"/>
            <a:ext cx="1600386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4134808" y="3279476"/>
            <a:ext cx="0" cy="2890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4050141" y="2088245"/>
            <a:ext cx="0" cy="2973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cxnSpLocks/>
          </p:cNvCxnSpPr>
          <p:nvPr/>
        </p:nvCxnSpPr>
        <p:spPr>
          <a:xfrm flipH="1" flipV="1">
            <a:off x="5329700" y="3238812"/>
            <a:ext cx="1650283" cy="313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V="1">
            <a:off x="6200327" y="3274436"/>
            <a:ext cx="437685" cy="293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1A3FB79-B6A9-A112-7FB1-208D4686354D}"/>
              </a:ext>
            </a:extLst>
          </p:cNvPr>
          <p:cNvSpPr txBox="1"/>
          <p:nvPr/>
        </p:nvSpPr>
        <p:spPr>
          <a:xfrm flipH="1">
            <a:off x="237688" y="4830815"/>
            <a:ext cx="20219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環境</a:t>
            </a:r>
            <a:r>
              <a:rPr lang="ja-JP" altLang="en-US" sz="2000" b="1" dirty="0" smtClean="0"/>
              <a:t>の因子</a:t>
            </a:r>
            <a:endParaRPr lang="en-US" altLang="ja-JP" sz="2000" b="1" dirty="0" smtClean="0"/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965A28A9-E2B4-8A49-D460-CDADA8DD030B}"/>
              </a:ext>
            </a:extLst>
          </p:cNvPr>
          <p:cNvCxnSpPr>
            <a:cxnSpLocks/>
          </p:cNvCxnSpPr>
          <p:nvPr/>
        </p:nvCxnSpPr>
        <p:spPr>
          <a:xfrm flipV="1">
            <a:off x="4267873" y="3154895"/>
            <a:ext cx="1846703" cy="4226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9DB1D484-D817-3739-0825-0C37514881D5}"/>
              </a:ext>
            </a:extLst>
          </p:cNvPr>
          <p:cNvCxnSpPr>
            <a:cxnSpLocks/>
          </p:cNvCxnSpPr>
          <p:nvPr/>
        </p:nvCxnSpPr>
        <p:spPr>
          <a:xfrm flipH="1" flipV="1">
            <a:off x="4405866" y="4272429"/>
            <a:ext cx="1539093" cy="4076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FDC2D75F-6183-440D-AB71-5283DDB79421}"/>
              </a:ext>
            </a:extLst>
          </p:cNvPr>
          <p:cNvCxnSpPr>
            <a:cxnSpLocks/>
          </p:cNvCxnSpPr>
          <p:nvPr/>
        </p:nvCxnSpPr>
        <p:spPr>
          <a:xfrm flipV="1">
            <a:off x="5191224" y="4272429"/>
            <a:ext cx="0" cy="3905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四角形: 角を丸くする 18">
            <a:extLst>
              <a:ext uri="{FF2B5EF4-FFF2-40B4-BE49-F238E27FC236}">
                <a16:creationId xmlns:a16="http://schemas.microsoft.com/office/drawing/2014/main" id="{24CF6BF5-BCB8-B856-B79C-C1ED30D345DC}"/>
              </a:ext>
            </a:extLst>
          </p:cNvPr>
          <p:cNvSpPr/>
          <p:nvPr/>
        </p:nvSpPr>
        <p:spPr>
          <a:xfrm>
            <a:off x="3769161" y="4643139"/>
            <a:ext cx="1536500" cy="74293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cxnSp>
        <p:nvCxnSpPr>
          <p:cNvPr id="33" name="直線矢印コネクタ 32"/>
          <p:cNvCxnSpPr>
            <a:cxnSpLocks/>
          </p:cNvCxnSpPr>
          <p:nvPr/>
        </p:nvCxnSpPr>
        <p:spPr>
          <a:xfrm flipH="1" flipV="1">
            <a:off x="4405866" y="5407181"/>
            <a:ext cx="254863" cy="4156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cxnSpLocks/>
          </p:cNvCxnSpPr>
          <p:nvPr/>
        </p:nvCxnSpPr>
        <p:spPr>
          <a:xfrm flipV="1">
            <a:off x="7152146" y="4272429"/>
            <a:ext cx="12054" cy="407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9DB1D484-D817-3739-0825-0C37514881D5}"/>
              </a:ext>
            </a:extLst>
          </p:cNvPr>
          <p:cNvCxnSpPr>
            <a:cxnSpLocks/>
          </p:cNvCxnSpPr>
          <p:nvPr/>
        </p:nvCxnSpPr>
        <p:spPr>
          <a:xfrm flipV="1">
            <a:off x="6281477" y="4272429"/>
            <a:ext cx="0" cy="39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FDC2D75F-6183-440D-AB71-5283DDB79421}"/>
              </a:ext>
            </a:extLst>
          </p:cNvPr>
          <p:cNvCxnSpPr>
            <a:cxnSpLocks/>
          </p:cNvCxnSpPr>
          <p:nvPr/>
        </p:nvCxnSpPr>
        <p:spPr>
          <a:xfrm flipV="1">
            <a:off x="4134808" y="4306898"/>
            <a:ext cx="6664" cy="3335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29630DE-C1F5-49FF-7CC3-E15957305402}"/>
              </a:ext>
            </a:extLst>
          </p:cNvPr>
          <p:cNvSpPr txBox="1"/>
          <p:nvPr/>
        </p:nvSpPr>
        <p:spPr>
          <a:xfrm flipH="1">
            <a:off x="5305661" y="725665"/>
            <a:ext cx="3696671" cy="4322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tIns="108000" rtlCol="0" anchor="ctr" anchorCtr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ターゲット：●●●●●</a:t>
            </a:r>
            <a:endParaRPr lang="en-US" altLang="ja-JP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7A5D94C-2340-F089-5DDD-00767A635615}"/>
              </a:ext>
            </a:extLst>
          </p:cNvPr>
          <p:cNvSpPr txBox="1"/>
          <p:nvPr/>
        </p:nvSpPr>
        <p:spPr>
          <a:xfrm flipH="1">
            <a:off x="-47339" y="688661"/>
            <a:ext cx="479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＜幸福感</a:t>
            </a:r>
            <a:r>
              <a:rPr kumimoji="1"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向上の</a:t>
            </a:r>
            <a:r>
              <a:rPr kumimoji="1" lang="ja-JP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ロジックツリー＞</a:t>
            </a:r>
            <a:endParaRPr kumimoji="1" lang="ja-JP" altLang="en-US" sz="24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1A3FB79-B6A9-A112-7FB1-208D4686354D}"/>
              </a:ext>
            </a:extLst>
          </p:cNvPr>
          <p:cNvSpPr txBox="1"/>
          <p:nvPr/>
        </p:nvSpPr>
        <p:spPr>
          <a:xfrm flipH="1">
            <a:off x="233093" y="2648674"/>
            <a:ext cx="2026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/>
              <a:t>心の因子</a:t>
            </a:r>
            <a:r>
              <a:rPr lang="en-US" altLang="ja-JP" sz="2000" b="1" dirty="0" smtClean="0"/>
              <a:t>※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1A3FB79-B6A9-A112-7FB1-208D4686354D}"/>
              </a:ext>
            </a:extLst>
          </p:cNvPr>
          <p:cNvSpPr txBox="1"/>
          <p:nvPr/>
        </p:nvSpPr>
        <p:spPr>
          <a:xfrm flipH="1">
            <a:off x="-16905" y="3731322"/>
            <a:ext cx="2526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/>
              <a:t>行動の因子</a:t>
            </a:r>
            <a:endParaRPr lang="en-US" altLang="ja-JP" sz="2000" b="1" dirty="0" smtClean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-1168400" y="6630331"/>
            <a:ext cx="1036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00" dirty="0" smtClean="0"/>
              <a:t>※</a:t>
            </a:r>
            <a:r>
              <a:rPr lang="ja-JP" altLang="en-US" sz="1000" dirty="0" smtClean="0"/>
              <a:t>出所</a:t>
            </a:r>
            <a:r>
              <a:rPr lang="ja-JP" altLang="en-US" sz="1000" dirty="0"/>
              <a:t>：一般社団法人スマートシティ・インスティテュート「地域</a:t>
            </a:r>
            <a:r>
              <a:rPr lang="ja-JP" altLang="en-US" sz="1000" dirty="0" smtClean="0"/>
              <a:t>幸福度（</a:t>
            </a:r>
            <a:r>
              <a:rPr lang="en-US" altLang="ja-JP" sz="1000" dirty="0" smtClean="0"/>
              <a:t>Well-Being</a:t>
            </a:r>
            <a:r>
              <a:rPr lang="ja-JP" altLang="en-US" sz="1000" dirty="0" smtClean="0"/>
              <a:t>）</a:t>
            </a:r>
            <a:r>
              <a:rPr lang="ja-JP" altLang="en-US" sz="1000" dirty="0"/>
              <a:t>指標」、公開先：デジタル庁 </a:t>
            </a:r>
            <a:r>
              <a:rPr lang="en-US" altLang="ja-JP" sz="1000" dirty="0"/>
              <a:t>https://well-being.digital.go.jp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8189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5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5882</TotalTime>
  <Words>527</Words>
  <Application>Microsoft Office PowerPoint</Application>
  <PresentationFormat>画面に合わせる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ＭＳ Ｐゴシック</vt:lpstr>
      <vt:lpstr>メイリオ</vt:lpstr>
      <vt:lpstr>游ゴシック</vt:lpstr>
      <vt:lpstr>Arial</vt:lpstr>
      <vt:lpstr>Calibri</vt:lpstr>
      <vt:lpstr>Office テーマ</vt:lpstr>
      <vt:lpstr>はままつWell-Beingアワード2025 応募申込書  【はままつWell-Beingデザイン賞 】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</cp:revision>
  <cp:lastPrinted>2022-06-23T09:43:51Z</cp:lastPrinted>
  <dcterms:created xsi:type="dcterms:W3CDTF">2020-05-10T00:42:48Z</dcterms:created>
  <dcterms:modified xsi:type="dcterms:W3CDTF">2025-07-31T02:04:02Z</dcterms:modified>
</cp:coreProperties>
</file>