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3" r:id="rId6"/>
    <p:sldId id="264" r:id="rId7"/>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215DA46-5F35-4719-8591-1E29406D763E}"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C76393-7C1E-478F-ABC5-FFA32CA2921D}"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215DA46-5F35-4719-8591-1E29406D763E}" type="datetimeFigureOut">
              <a:rPr kumimoji="1" lang="ja-JP" altLang="en-US" smtClean="0"/>
              <a:t>2025/3/18</a:t>
            </a:fld>
            <a:endParaRPr kumimoji="1" lang="ja-JP" alt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4C76393-7C1E-478F-ABC5-FFA32CA2921D}"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kumimoji="1"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latin typeface="HG丸ｺﾞｼｯｸM-PRO" panose="020F0600000000000000" pitchFamily="50" charset="-128"/>
                <a:ea typeface="HG丸ｺﾞｼｯｸM-PRO" panose="020F0600000000000000" pitchFamily="50" charset="-128"/>
              </a:rPr>
              <a:t>地域生活支援事業</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3" name="サブタイトル 2"/>
          <p:cNvSpPr>
            <a:spLocks noGrp="1"/>
          </p:cNvSpPr>
          <p:nvPr>
            <p:ph type="subTitle" idx="1"/>
          </p:nvPr>
        </p:nvSpPr>
        <p:spPr/>
        <p:txBody>
          <a:bodyPr/>
          <a:lstStyle/>
          <a:p>
            <a:r>
              <a:rPr kumimoji="1" lang="ja-JP" altLang="en-US" sz="3200" dirty="0" smtClean="0">
                <a:latin typeface="HG丸ｺﾞｼｯｸM-PRO" panose="020F0600000000000000" pitchFamily="50" charset="-128"/>
                <a:ea typeface="HG丸ｺﾞｼｯｸM-PRO" panose="020F0600000000000000" pitchFamily="50" charset="-128"/>
              </a:rPr>
              <a:t>移動支援事業</a:t>
            </a:r>
            <a:endParaRPr kumimoji="1" lang="en-US" altLang="ja-JP" sz="3200" dirty="0" smtClean="0">
              <a:latin typeface="HG丸ｺﾞｼｯｸM-PRO" panose="020F0600000000000000" pitchFamily="50" charset="-128"/>
              <a:ea typeface="HG丸ｺﾞｼｯｸM-PRO" panose="020F0600000000000000" pitchFamily="50" charset="-128"/>
            </a:endParaRPr>
          </a:p>
          <a:p>
            <a:r>
              <a:rPr lang="ja-JP" altLang="en-US" sz="3200" dirty="0" smtClean="0">
                <a:latin typeface="HG丸ｺﾞｼｯｸM-PRO" panose="020F0600000000000000" pitchFamily="50" charset="-128"/>
                <a:ea typeface="HG丸ｺﾞｼｯｸM-PRO" panose="020F0600000000000000" pitchFamily="50" charset="-128"/>
              </a:rPr>
              <a:t>日中</a:t>
            </a:r>
            <a:r>
              <a:rPr lang="ja-JP" altLang="en-US" sz="3200" dirty="0">
                <a:latin typeface="HG丸ｺﾞｼｯｸM-PRO" panose="020F0600000000000000" pitchFamily="50" charset="-128"/>
                <a:ea typeface="HG丸ｺﾞｼｯｸM-PRO" panose="020F0600000000000000" pitchFamily="50" charset="-128"/>
              </a:rPr>
              <a:t>一時</a:t>
            </a:r>
            <a:r>
              <a:rPr lang="ja-JP" altLang="en-US" sz="3200" dirty="0" smtClean="0">
                <a:latin typeface="HG丸ｺﾞｼｯｸM-PRO" panose="020F0600000000000000" pitchFamily="50" charset="-128"/>
                <a:ea typeface="HG丸ｺﾞｼｯｸM-PRO" panose="020F0600000000000000" pitchFamily="50" charset="-128"/>
              </a:rPr>
              <a:t>支援</a:t>
            </a:r>
            <a:r>
              <a:rPr lang="ja-JP" altLang="en-US" sz="3200" dirty="0">
                <a:latin typeface="HG丸ｺﾞｼｯｸM-PRO" panose="020F0600000000000000" pitchFamily="50" charset="-128"/>
                <a:ea typeface="HG丸ｺﾞｼｯｸM-PRO" panose="020F0600000000000000" pitchFamily="50" charset="-128"/>
              </a:rPr>
              <a:t>事業</a:t>
            </a:r>
            <a:endParaRPr kumimoji="1" lang="ja-JP" altLang="en-US" sz="3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632579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latin typeface="HG丸ｺﾞｼｯｸM-PRO" panose="020F0600000000000000" pitchFamily="50" charset="-128"/>
                <a:ea typeface="HG丸ｺﾞｼｯｸM-PRO" panose="020F0600000000000000" pitchFamily="50" charset="-128"/>
              </a:rPr>
              <a:t>1.</a:t>
            </a:r>
            <a:r>
              <a:rPr kumimoji="1" lang="ja-JP" altLang="en-US" dirty="0" smtClean="0">
                <a:latin typeface="HG丸ｺﾞｼｯｸM-PRO" panose="020F0600000000000000" pitchFamily="50" charset="-128"/>
                <a:ea typeface="HG丸ｺﾞｼｯｸM-PRO" panose="020F0600000000000000" pitchFamily="50" charset="-128"/>
              </a:rPr>
              <a:t>令和７年度 </a:t>
            </a:r>
            <a:r>
              <a:rPr lang="ja-JP" altLang="en-US" dirty="0" smtClean="0">
                <a:latin typeface="HG丸ｺﾞｼｯｸM-PRO" panose="020F0600000000000000" pitchFamily="50" charset="-128"/>
                <a:ea typeface="HG丸ｺﾞｼｯｸM-PRO" panose="020F0600000000000000" pitchFamily="50" charset="-128"/>
              </a:rPr>
              <a:t>事業更新について</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p:cNvSpPr>
            <a:spLocks noGrp="1"/>
          </p:cNvSpPr>
          <p:nvPr>
            <p:ph idx="1"/>
          </p:nvPr>
        </p:nvSpPr>
        <p:spPr>
          <a:xfrm>
            <a:off x="457200" y="1524000"/>
            <a:ext cx="8229600" cy="4953000"/>
          </a:xfrm>
        </p:spPr>
        <p:txBody>
          <a:bodyPr>
            <a:normAutofit fontScale="92500" lnSpcReduction="20000"/>
          </a:bodyPr>
          <a:lstStyle/>
          <a:p>
            <a:pPr marL="0" indent="0">
              <a:buNone/>
            </a:pPr>
            <a:endParaRPr lang="en-US" altLang="ja-JP" sz="3600" b="1"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4200" dirty="0" smtClean="0">
                <a:latin typeface="HG丸ｺﾞｼｯｸM-PRO" panose="020F0600000000000000" pitchFamily="50" charset="-128"/>
                <a:ea typeface="HG丸ｺﾞｼｯｸM-PRO" panose="020F0600000000000000" pitchFamily="50" charset="-128"/>
              </a:rPr>
              <a:t>移動支援事業及び日中一時支援事業の事業継続に必要な提出書類については３月末までに別途、メールにてご案内いたします。</a:t>
            </a:r>
          </a:p>
          <a:p>
            <a:pPr marL="0" indent="0">
              <a:buNone/>
            </a:pPr>
            <a:endParaRPr lang="en-US" altLang="ja-JP" sz="4200" dirty="0" smtClean="0">
              <a:latin typeface="HG丸ｺﾞｼｯｸM-PRO" panose="020F0600000000000000" pitchFamily="50" charset="-128"/>
              <a:ea typeface="HG丸ｺﾞｼｯｸM-PRO" panose="020F0600000000000000" pitchFamily="50" charset="-128"/>
            </a:endParaRPr>
          </a:p>
          <a:p>
            <a:pPr marL="0" indent="0">
              <a:buNone/>
            </a:pPr>
            <a:r>
              <a:rPr lang="en-US" altLang="ja-JP" sz="3600" dirty="0" smtClean="0">
                <a:latin typeface="HG丸ｺﾞｼｯｸM-PRO" panose="020F0600000000000000" pitchFamily="50" charset="-128"/>
                <a:ea typeface="HG丸ｺﾞｼｯｸM-PRO" panose="020F0600000000000000" pitchFamily="50" charset="-128"/>
              </a:rPr>
              <a:t>※</a:t>
            </a:r>
            <a:r>
              <a:rPr lang="ja-JP" altLang="en-US" sz="3600" dirty="0" smtClean="0">
                <a:latin typeface="HG丸ｺﾞｼｯｸM-PRO" panose="020F0600000000000000" pitchFamily="50" charset="-128"/>
                <a:ea typeface="HG丸ｺﾞｼｯｸM-PRO" panose="020F0600000000000000" pitchFamily="50" charset="-128"/>
              </a:rPr>
              <a:t>令和７年度、廃止及び休止をする事業所は障害保健福祉課へ連絡の上、３月３１日（月）までに廃止・休止届を提出してください。</a:t>
            </a:r>
            <a:endParaRPr kumimoji="1" lang="ja-JP" altLang="en-US" sz="35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674427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0"/>
            <a:ext cx="8229600" cy="1066800"/>
          </a:xfrm>
        </p:spPr>
        <p:txBody>
          <a:bodyPr>
            <a:normAutofit/>
          </a:bodyPr>
          <a:lstStyle/>
          <a:p>
            <a:r>
              <a:rPr lang="en-US" altLang="ja-JP" dirty="0" smtClean="0">
                <a:latin typeface="HG丸ｺﾞｼｯｸM-PRO" panose="020F0600000000000000" pitchFamily="50" charset="-128"/>
                <a:ea typeface="HG丸ｺﾞｼｯｸM-PRO" panose="020F0600000000000000" pitchFamily="50" charset="-128"/>
              </a:rPr>
              <a:t>2.</a:t>
            </a:r>
            <a:r>
              <a:rPr lang="ja-JP" altLang="en-US" dirty="0">
                <a:latin typeface="HG丸ｺﾞｼｯｸM-PRO" panose="020F0600000000000000" pitchFamily="50" charset="-128"/>
                <a:ea typeface="HG丸ｺﾞｼｯｸM-PRO" panose="020F0600000000000000" pitchFamily="50" charset="-128"/>
              </a:rPr>
              <a:t>事業</a:t>
            </a:r>
            <a:r>
              <a:rPr lang="ja-JP" altLang="en-US" dirty="0" smtClean="0">
                <a:latin typeface="HG丸ｺﾞｼｯｸM-PRO" panose="020F0600000000000000" pitchFamily="50" charset="-128"/>
                <a:ea typeface="HG丸ｺﾞｼｯｸM-PRO" panose="020F0600000000000000" pitchFamily="50" charset="-128"/>
              </a:rPr>
              <a:t>実施の報告</a:t>
            </a:r>
            <a:endParaRPr kumimoji="1" lang="ja-JP" altLang="en-US" sz="3100" dirty="0"/>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lang="ja-JP" altLang="en-US" sz="3600" b="1" dirty="0" smtClean="0">
                <a:latin typeface="HG丸ｺﾞｼｯｸM-PRO" panose="020F0600000000000000" pitchFamily="50" charset="-128"/>
                <a:ea typeface="HG丸ｺﾞｼｯｸM-PRO" panose="020F0600000000000000" pitchFamily="50" charset="-128"/>
              </a:rPr>
              <a:t>①事業実施報告書</a:t>
            </a:r>
            <a:endParaRPr lang="en-US" altLang="ja-JP" sz="3600" b="1"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3600" b="1" dirty="0" smtClean="0">
                <a:latin typeface="HG丸ｺﾞｼｯｸM-PRO" panose="020F0600000000000000" pitchFamily="50" charset="-128"/>
                <a:ea typeface="HG丸ｺﾞｼｯｸM-PRO" panose="020F0600000000000000" pitchFamily="50" charset="-128"/>
              </a:rPr>
              <a:t>②請求書　</a:t>
            </a:r>
            <a:endParaRPr lang="en-US" altLang="ja-JP" sz="3600" b="1" dirty="0">
              <a:latin typeface="HG丸ｺﾞｼｯｸM-PRO" panose="020F0600000000000000" pitchFamily="50" charset="-128"/>
              <a:ea typeface="HG丸ｺﾞｼｯｸM-PRO" panose="020F0600000000000000" pitchFamily="50" charset="-128"/>
            </a:endParaRPr>
          </a:p>
          <a:p>
            <a:pPr marL="0" indent="0">
              <a:buNone/>
            </a:pPr>
            <a:r>
              <a:rPr lang="ja-JP" altLang="en-US" sz="4000" b="1" dirty="0" smtClean="0">
                <a:latin typeface="HG丸ｺﾞｼｯｸM-PRO" panose="020F0600000000000000" pitchFamily="50" charset="-128"/>
                <a:ea typeface="HG丸ｺﾞｼｯｸM-PRO" panose="020F0600000000000000" pitchFamily="50" charset="-128"/>
              </a:rPr>
              <a:t>　</a:t>
            </a:r>
            <a:r>
              <a:rPr lang="ja-JP" altLang="en-US" sz="4400" b="1" dirty="0" smtClean="0">
                <a:latin typeface="HG丸ｺﾞｼｯｸM-PRO" panose="020F0600000000000000" pitchFamily="50" charset="-128"/>
                <a:ea typeface="HG丸ｺﾞｼｯｸM-PRO" panose="020F0600000000000000" pitchFamily="50" charset="-128"/>
              </a:rPr>
              <a:t>事業実施翌月</a:t>
            </a:r>
            <a:r>
              <a:rPr lang="ja-JP" altLang="en-US" sz="4400" b="1" u="sng" dirty="0" smtClean="0">
                <a:solidFill>
                  <a:srgbClr val="FF0000"/>
                </a:solidFill>
                <a:latin typeface="HG丸ｺﾞｼｯｸM-PRO" panose="020F0600000000000000" pitchFamily="50" charset="-128"/>
                <a:ea typeface="HG丸ｺﾞｼｯｸM-PRO" panose="020F0600000000000000" pitchFamily="50" charset="-128"/>
              </a:rPr>
              <a:t>１０日必着</a:t>
            </a:r>
            <a:endParaRPr lang="en-US" altLang="ja-JP" sz="4400" b="1" u="sng" dirty="0" smtClean="0">
              <a:solidFill>
                <a:srgbClr val="FF0000"/>
              </a:solidFill>
              <a:latin typeface="HG丸ｺﾞｼｯｸM-PRO" panose="020F0600000000000000" pitchFamily="50" charset="-128"/>
              <a:ea typeface="HG丸ｺﾞｼｯｸM-PRO" panose="020F0600000000000000" pitchFamily="50" charset="-128"/>
            </a:endParaRPr>
          </a:p>
          <a:p>
            <a:pPr marL="0" indent="0">
              <a:buNone/>
            </a:pPr>
            <a:r>
              <a:rPr lang="ja-JP" altLang="en-US" b="1" dirty="0">
                <a:solidFill>
                  <a:srgbClr val="FF0000"/>
                </a:solidFill>
                <a:latin typeface="HG丸ｺﾞｼｯｸM-PRO" panose="020F0600000000000000" pitchFamily="50" charset="-128"/>
                <a:ea typeface="HG丸ｺﾞｼｯｸM-PRO" panose="020F0600000000000000" pitchFamily="50" charset="-128"/>
              </a:rPr>
              <a:t>　</a:t>
            </a:r>
            <a:endParaRPr lang="en-US" altLang="ja-JP" sz="3600" b="1" dirty="0" smtClean="0">
              <a:solidFill>
                <a:srgbClr val="FF0000"/>
              </a:solidFill>
              <a:latin typeface="HG丸ｺﾞｼｯｸM-PRO" panose="020F0600000000000000" pitchFamily="50" charset="-128"/>
              <a:ea typeface="HG丸ｺﾞｼｯｸM-PRO" panose="020F0600000000000000" pitchFamily="50" charset="-128"/>
            </a:endParaRPr>
          </a:p>
          <a:p>
            <a:pPr marL="0" indent="0">
              <a:buNone/>
            </a:pPr>
            <a:r>
              <a:rPr lang="ja-JP" altLang="en-US" sz="3500" b="1" dirty="0" smtClean="0">
                <a:latin typeface="HG丸ｺﾞｼｯｸM-PRO" panose="020F0600000000000000" pitchFamily="50" charset="-128"/>
                <a:ea typeface="HG丸ｺﾞｼｯｸM-PRO" panose="020F0600000000000000" pitchFamily="50" charset="-128"/>
              </a:rPr>
              <a:t>特に</a:t>
            </a:r>
            <a:r>
              <a:rPr lang="ja-JP" altLang="en-US" sz="3600" b="1" u="sng" dirty="0" smtClean="0">
                <a:solidFill>
                  <a:srgbClr val="FF0000"/>
                </a:solidFill>
                <a:latin typeface="HG丸ｺﾞｼｯｸM-PRO" panose="020F0600000000000000" pitchFamily="50" charset="-128"/>
                <a:ea typeface="HG丸ｺﾞｼｯｸM-PRO" panose="020F0600000000000000" pitchFamily="50" charset="-128"/>
              </a:rPr>
              <a:t>３月分の請求書類が遅延した場合は</a:t>
            </a:r>
            <a:r>
              <a:rPr lang="ja-JP" altLang="en-US" sz="4400" b="1" u="sng" dirty="0" smtClean="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支払いができない</a:t>
            </a:r>
            <a:r>
              <a:rPr lang="ja-JP" altLang="en-US" sz="3000" b="1" dirty="0" smtClean="0">
                <a:latin typeface="HG丸ｺﾞｼｯｸM-PRO" panose="020F0600000000000000" pitchFamily="50" charset="-128"/>
                <a:ea typeface="HG丸ｺﾞｼｯｸM-PRO" panose="020F0600000000000000" pitchFamily="50" charset="-128"/>
              </a:rPr>
              <a:t>ため、ご注意ください</a:t>
            </a:r>
            <a:r>
              <a:rPr lang="ja-JP" altLang="en-US" sz="3600" b="1" dirty="0" smtClean="0">
                <a:latin typeface="HG丸ｺﾞｼｯｸM-PRO" panose="020F0600000000000000" pitchFamily="50" charset="-128"/>
                <a:ea typeface="HG丸ｺﾞｼｯｸM-PRO" panose="020F0600000000000000" pitchFamily="50" charset="-128"/>
              </a:rPr>
              <a:t>。</a:t>
            </a:r>
            <a:endParaRPr lang="en-US" altLang="ja-JP" sz="3600" b="1" dirty="0" smtClean="0">
              <a:latin typeface="HG丸ｺﾞｼｯｸM-PRO" panose="020F0600000000000000" pitchFamily="50" charset="-128"/>
              <a:ea typeface="HG丸ｺﾞｼｯｸM-PRO" panose="020F0600000000000000" pitchFamily="50" charset="-128"/>
            </a:endParaRPr>
          </a:p>
          <a:p>
            <a:pPr marL="0" indent="0">
              <a:buNone/>
            </a:pPr>
            <a:endParaRPr lang="en-US" altLang="ja-JP" sz="2800" b="1" dirty="0" smtClean="0">
              <a:latin typeface="HG丸ｺﾞｼｯｸM-PRO" panose="020F0600000000000000" pitchFamily="50" charset="-128"/>
              <a:ea typeface="HG丸ｺﾞｼｯｸM-PRO" panose="020F0600000000000000" pitchFamily="50" charset="-128"/>
            </a:endParaRPr>
          </a:p>
          <a:p>
            <a:pPr marL="0" indent="0">
              <a:buNone/>
            </a:pPr>
            <a:r>
              <a:rPr lang="en-US" altLang="ja-JP" sz="3000" b="1" dirty="0" smtClean="0">
                <a:latin typeface="HG丸ｺﾞｼｯｸM-PRO" panose="020F0600000000000000" pitchFamily="50" charset="-128"/>
                <a:ea typeface="HG丸ｺﾞｼｯｸM-PRO" panose="020F0600000000000000" pitchFamily="50" charset="-128"/>
              </a:rPr>
              <a:t>※</a:t>
            </a:r>
            <a:r>
              <a:rPr lang="ja-JP" altLang="en-US" sz="3000" b="1" dirty="0" smtClean="0">
                <a:latin typeface="HG丸ｺﾞｼｯｸM-PRO" panose="020F0600000000000000" pitchFamily="50" charset="-128"/>
                <a:ea typeface="HG丸ｺﾞｼｯｸM-PRO" panose="020F0600000000000000" pitchFamily="50" charset="-128"/>
              </a:rPr>
              <a:t>令和</a:t>
            </a:r>
            <a:r>
              <a:rPr lang="en-US" altLang="ja-JP" sz="3000" b="1" dirty="0" smtClean="0">
                <a:latin typeface="HG丸ｺﾞｼｯｸM-PRO" panose="020F0600000000000000" pitchFamily="50" charset="-128"/>
                <a:ea typeface="HG丸ｺﾞｼｯｸM-PRO" panose="020F0600000000000000" pitchFamily="50" charset="-128"/>
              </a:rPr>
              <a:t>7</a:t>
            </a:r>
            <a:r>
              <a:rPr lang="ja-JP" altLang="en-US" sz="3000" b="1" dirty="0" smtClean="0">
                <a:latin typeface="HG丸ｺﾞｼｯｸM-PRO" panose="020F0600000000000000" pitchFamily="50" charset="-128"/>
                <a:ea typeface="HG丸ｺﾞｼｯｸM-PRO" panose="020F0600000000000000" pitchFamily="50" charset="-128"/>
              </a:rPr>
              <a:t>年</a:t>
            </a:r>
            <a:r>
              <a:rPr lang="en-US" altLang="ja-JP" sz="3000" b="1" dirty="0" smtClean="0">
                <a:latin typeface="HG丸ｺﾞｼｯｸM-PRO" panose="020F0600000000000000" pitchFamily="50" charset="-128"/>
                <a:ea typeface="HG丸ｺﾞｼｯｸM-PRO" panose="020F0600000000000000" pitchFamily="50" charset="-128"/>
              </a:rPr>
              <a:t>3</a:t>
            </a:r>
            <a:r>
              <a:rPr lang="ja-JP" altLang="en-US" sz="3000" b="1" dirty="0" smtClean="0">
                <a:latin typeface="HG丸ｺﾞｼｯｸM-PRO" panose="020F0600000000000000" pitchFamily="50" charset="-128"/>
                <a:ea typeface="HG丸ｺﾞｼｯｸM-PRO" panose="020F0600000000000000" pitchFamily="50" charset="-128"/>
              </a:rPr>
              <a:t>月分の請求書類の提出期限は</a:t>
            </a:r>
            <a:endParaRPr lang="en-US" altLang="ja-JP" sz="3000" b="1"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3500" b="1" u="sng" dirty="0" smtClean="0">
                <a:latin typeface="HG丸ｺﾞｼｯｸM-PRO" panose="020F0600000000000000" pitchFamily="50" charset="-128"/>
                <a:ea typeface="HG丸ｺﾞｼｯｸM-PRO" panose="020F0600000000000000" pitchFamily="50" charset="-128"/>
              </a:rPr>
              <a:t>令和</a:t>
            </a:r>
            <a:r>
              <a:rPr lang="ja-JP" altLang="en-US" sz="3500" b="1" u="sng" smtClean="0">
                <a:latin typeface="HG丸ｺﾞｼｯｸM-PRO" panose="020F0600000000000000" pitchFamily="50" charset="-128"/>
                <a:ea typeface="HG丸ｺﾞｼｯｸM-PRO" panose="020F0600000000000000" pitchFamily="50" charset="-128"/>
              </a:rPr>
              <a:t>７年４月</a:t>
            </a:r>
            <a:r>
              <a:rPr lang="ja-JP" altLang="en-US" sz="3500" b="1" u="sng">
                <a:latin typeface="HG丸ｺﾞｼｯｸM-PRO" panose="020F0600000000000000" pitchFamily="50" charset="-128"/>
                <a:ea typeface="HG丸ｺﾞｼｯｸM-PRO" panose="020F0600000000000000" pitchFamily="50" charset="-128"/>
              </a:rPr>
              <a:t>１０</a:t>
            </a:r>
            <a:r>
              <a:rPr lang="ja-JP" altLang="en-US" sz="3500" b="1" u="sng" smtClean="0">
                <a:latin typeface="HG丸ｺﾞｼｯｸM-PRO" panose="020F0600000000000000" pitchFamily="50" charset="-128"/>
                <a:ea typeface="HG丸ｺﾞｼｯｸM-PRO" panose="020F0600000000000000" pitchFamily="50" charset="-128"/>
              </a:rPr>
              <a:t>日</a:t>
            </a:r>
            <a:r>
              <a:rPr lang="ja-JP" altLang="en-US" sz="3500" b="1" u="sng" dirty="0" smtClean="0">
                <a:latin typeface="HG丸ｺﾞｼｯｸM-PRO" panose="020F0600000000000000" pitchFamily="50" charset="-128"/>
                <a:ea typeface="HG丸ｺﾞｼｯｸM-PRO" panose="020F0600000000000000" pitchFamily="50" charset="-128"/>
              </a:rPr>
              <a:t>（木）必着</a:t>
            </a:r>
            <a:r>
              <a:rPr lang="ja-JP" altLang="en-US" sz="2800" b="1" dirty="0" smtClean="0">
                <a:latin typeface="HG丸ｺﾞｼｯｸM-PRO" panose="020F0600000000000000" pitchFamily="50" charset="-128"/>
                <a:ea typeface="HG丸ｺﾞｼｯｸM-PRO" panose="020F0600000000000000" pitchFamily="50" charset="-128"/>
              </a:rPr>
              <a:t>です。</a:t>
            </a:r>
            <a:endParaRPr lang="en-US" altLang="ja-JP" sz="2800" b="1" dirty="0" smtClean="0">
              <a:latin typeface="HG丸ｺﾞｼｯｸM-PRO" panose="020F0600000000000000" pitchFamily="50" charset="-128"/>
              <a:ea typeface="HG丸ｺﾞｼｯｸM-PRO" panose="020F0600000000000000" pitchFamily="50" charset="-128"/>
            </a:endParaRPr>
          </a:p>
          <a:p>
            <a:pPr marL="0" indent="0">
              <a:buNone/>
            </a:pPr>
            <a:endParaRPr lang="en-US" altLang="ja-JP" sz="2800" b="1" dirty="0">
              <a:latin typeface="HG丸ｺﾞｼｯｸM-PRO" panose="020F0600000000000000" pitchFamily="50" charset="-128"/>
              <a:ea typeface="HG丸ｺﾞｼｯｸM-PRO" panose="020F0600000000000000" pitchFamily="50" charset="-128"/>
            </a:endParaRPr>
          </a:p>
          <a:p>
            <a:pPr marL="0" indent="0">
              <a:buNone/>
            </a:pPr>
            <a:endParaRPr lang="en-US" altLang="ja-JP" sz="2800" b="1" dirty="0" smtClean="0">
              <a:latin typeface="HG丸ｺﾞｼｯｸM-PRO" panose="020F0600000000000000" pitchFamily="50" charset="-128"/>
              <a:ea typeface="HG丸ｺﾞｼｯｸM-PRO" panose="020F0600000000000000" pitchFamily="50" charset="-128"/>
            </a:endParaRPr>
          </a:p>
          <a:p>
            <a:pPr marL="0" indent="0">
              <a:buNone/>
            </a:pPr>
            <a:endParaRPr lang="en-US" altLang="ja-JP" sz="2800" b="1" dirty="0">
              <a:latin typeface="HG丸ｺﾞｼｯｸM-PRO" panose="020F0600000000000000" pitchFamily="50" charset="-128"/>
              <a:ea typeface="HG丸ｺﾞｼｯｸM-PRO" panose="020F0600000000000000" pitchFamily="50" charset="-128"/>
            </a:endParaRPr>
          </a:p>
          <a:p>
            <a:pPr marL="0" indent="0">
              <a:buNone/>
            </a:pPr>
            <a:endParaRPr lang="en-US" altLang="ja-JP" sz="2800" b="1" dirty="0" smtClean="0">
              <a:latin typeface="HG丸ｺﾞｼｯｸM-PRO" panose="020F0600000000000000" pitchFamily="50" charset="-128"/>
              <a:ea typeface="HG丸ｺﾞｼｯｸM-PRO" panose="020F0600000000000000" pitchFamily="50" charset="-128"/>
            </a:endParaRPr>
          </a:p>
          <a:p>
            <a:pPr marL="0" indent="0">
              <a:buNone/>
            </a:pPr>
            <a:endParaRPr kumimoji="1" lang="en-US" altLang="ja-JP" sz="3600" b="1" dirty="0">
              <a:latin typeface="HG丸ｺﾞｼｯｸM-PRO" panose="020F0600000000000000" pitchFamily="50" charset="-128"/>
              <a:ea typeface="HG丸ｺﾞｼｯｸM-PRO" panose="020F0600000000000000" pitchFamily="50" charset="-128"/>
            </a:endParaRPr>
          </a:p>
          <a:p>
            <a:pPr marL="0" indent="0">
              <a:buNone/>
            </a:pPr>
            <a:endParaRPr lang="en-US" altLang="ja-JP" sz="3600" b="1" dirty="0" smtClean="0">
              <a:latin typeface="HG丸ｺﾞｼｯｸM-PRO" panose="020F0600000000000000" pitchFamily="50" charset="-128"/>
              <a:ea typeface="HG丸ｺﾞｼｯｸM-PRO" panose="020F0600000000000000" pitchFamily="50" charset="-128"/>
            </a:endParaRPr>
          </a:p>
          <a:p>
            <a:pPr marL="0" indent="0">
              <a:buNone/>
            </a:pPr>
            <a:endParaRPr kumimoji="1" lang="ja-JP" altLang="en-US" dirty="0"/>
          </a:p>
        </p:txBody>
      </p:sp>
    </p:spTree>
    <p:extLst>
      <p:ext uri="{BB962C8B-B14F-4D97-AF65-F5344CB8AC3E}">
        <p14:creationId xmlns:p14="http://schemas.microsoft.com/office/powerpoint/2010/main" val="156661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0"/>
            <a:ext cx="8229600" cy="1066800"/>
          </a:xfrm>
        </p:spPr>
        <p:txBody>
          <a:bodyPr>
            <a:normAutofit/>
          </a:bodyPr>
          <a:lstStyle/>
          <a:p>
            <a:r>
              <a:rPr lang="ja-JP" altLang="en-US" dirty="0">
                <a:latin typeface="HG丸ｺﾞｼｯｸM-PRO" panose="020F0600000000000000" pitchFamily="50" charset="-128"/>
                <a:ea typeface="HG丸ｺﾞｼｯｸM-PRO" panose="020F0600000000000000" pitchFamily="50" charset="-128"/>
              </a:rPr>
              <a:t>３</a:t>
            </a:r>
            <a:r>
              <a:rPr lang="en-US" altLang="ja-JP" dirty="0" smtClean="0">
                <a:latin typeface="HG丸ｺﾞｼｯｸM-PRO" panose="020F0600000000000000" pitchFamily="50" charset="-128"/>
                <a:ea typeface="HG丸ｺﾞｼｯｸM-PRO" panose="020F0600000000000000" pitchFamily="50" charset="-128"/>
              </a:rPr>
              <a:t>.</a:t>
            </a:r>
            <a:r>
              <a:rPr lang="ja-JP" altLang="en-US" dirty="0" smtClean="0">
                <a:latin typeface="HG丸ｺﾞｼｯｸM-PRO" panose="020F0600000000000000" pitchFamily="50" charset="-128"/>
                <a:ea typeface="HG丸ｺﾞｼｯｸM-PRO" panose="020F0600000000000000" pitchFamily="50" charset="-128"/>
              </a:rPr>
              <a:t>請求についての注意事項</a:t>
            </a:r>
            <a:endParaRPr kumimoji="1" lang="ja-JP" altLang="en-US" sz="3100" dirty="0"/>
          </a:p>
        </p:txBody>
      </p:sp>
      <p:sp>
        <p:nvSpPr>
          <p:cNvPr id="3" name="コンテンツ プレースホルダー 2"/>
          <p:cNvSpPr>
            <a:spLocks noGrp="1"/>
          </p:cNvSpPr>
          <p:nvPr>
            <p:ph idx="1"/>
          </p:nvPr>
        </p:nvSpPr>
        <p:spPr/>
        <p:txBody>
          <a:bodyPr>
            <a:normAutofit fontScale="92500" lnSpcReduction="10000"/>
          </a:bodyPr>
          <a:lstStyle/>
          <a:p>
            <a:pPr marL="0" indent="0">
              <a:buNone/>
            </a:pPr>
            <a:endParaRPr lang="en-US" altLang="ja-JP" sz="3200" b="1"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3200" b="1" dirty="0" smtClean="0">
                <a:latin typeface="HG丸ｺﾞｼｯｸM-PRO" panose="020F0600000000000000" pitchFamily="50" charset="-128"/>
                <a:ea typeface="HG丸ｺﾞｼｯｸM-PRO" panose="020F0600000000000000" pitchFamily="50" charset="-128"/>
              </a:rPr>
              <a:t>①実施報告書、請求書の記入方法について</a:t>
            </a:r>
            <a:endParaRPr lang="en-US" altLang="ja-JP" sz="3200" b="1"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3200" b="1" dirty="0" smtClean="0">
                <a:latin typeface="HG丸ｺﾞｼｯｸM-PRO" panose="020F0600000000000000" pitchFamily="50" charset="-128"/>
                <a:ea typeface="HG丸ｺﾞｼｯｸM-PRO" panose="020F0600000000000000" pitchFamily="50" charset="-128"/>
              </a:rPr>
              <a:t>委任状を提出している場合は届出してある受任者の</a:t>
            </a:r>
            <a:r>
              <a:rPr lang="ja-JP" altLang="en-US" sz="3200" b="1" dirty="0">
                <a:latin typeface="HG丸ｺﾞｼｯｸM-PRO" panose="020F0600000000000000" pitchFamily="50" charset="-128"/>
                <a:ea typeface="HG丸ｺﾞｼｯｸM-PRO" panose="020F0600000000000000" pitchFamily="50" charset="-128"/>
              </a:rPr>
              <a:t>とおり</a:t>
            </a:r>
            <a:r>
              <a:rPr lang="ja-JP" altLang="en-US" sz="3200" b="1" dirty="0" smtClean="0">
                <a:latin typeface="HG丸ｺﾞｼｯｸM-PRO" panose="020F0600000000000000" pitchFamily="50" charset="-128"/>
                <a:ea typeface="HG丸ｺﾞｼｯｸM-PRO" panose="020F0600000000000000" pitchFamily="50" charset="-128"/>
              </a:rPr>
              <a:t>記入してください。</a:t>
            </a:r>
            <a:endParaRPr lang="en-US" altLang="ja-JP" sz="3200" b="1"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3200" b="1" u="sng" dirty="0" smtClean="0">
                <a:solidFill>
                  <a:srgbClr val="FF0000"/>
                </a:solidFill>
                <a:latin typeface="HG丸ｺﾞｼｯｸM-PRO" panose="020F0600000000000000" pitchFamily="50" charset="-128"/>
                <a:ea typeface="HG丸ｺﾞｼｯｸM-PRO" panose="020F0600000000000000" pitchFamily="50" charset="-128"/>
              </a:rPr>
              <a:t>特に代表者の役職にご注意ください。</a:t>
            </a:r>
            <a:endParaRPr lang="en-US" altLang="ja-JP" sz="3200" b="1" u="sng" dirty="0" smtClean="0">
              <a:solidFill>
                <a:srgbClr val="FF0000"/>
              </a:solidFill>
              <a:latin typeface="HG丸ｺﾞｼｯｸM-PRO" panose="020F0600000000000000" pitchFamily="50" charset="-128"/>
              <a:ea typeface="HG丸ｺﾞｼｯｸM-PRO" panose="020F0600000000000000" pitchFamily="50" charset="-128"/>
            </a:endParaRPr>
          </a:p>
          <a:p>
            <a:pPr marL="0" indent="0">
              <a:buNone/>
            </a:pPr>
            <a:r>
              <a:rPr lang="ja-JP" altLang="en-US" sz="2800" b="1" dirty="0" smtClean="0">
                <a:latin typeface="HG丸ｺﾞｼｯｸM-PRO" panose="020F0600000000000000" pitchFamily="50" charset="-128"/>
                <a:ea typeface="HG丸ｺﾞｼｯｸM-PRO" panose="020F0600000000000000" pitchFamily="50" charset="-128"/>
              </a:rPr>
              <a:t>例）委任状の受任者   「</a:t>
            </a:r>
            <a:r>
              <a:rPr lang="ja-JP" altLang="en-US" sz="2800" b="1" u="sng" dirty="0" smtClean="0">
                <a:solidFill>
                  <a:srgbClr val="FF0000"/>
                </a:solidFill>
                <a:latin typeface="HG丸ｺﾞｼｯｸM-PRO" panose="020F0600000000000000" pitchFamily="50" charset="-128"/>
                <a:ea typeface="HG丸ｺﾞｼｯｸM-PRO" panose="020F0600000000000000" pitchFamily="50" charset="-128"/>
              </a:rPr>
              <a:t>所長</a:t>
            </a:r>
            <a:r>
              <a:rPr lang="ja-JP" altLang="en-US" sz="2800" b="1" dirty="0" smtClean="0">
                <a:latin typeface="HG丸ｺﾞｼｯｸM-PRO" panose="020F0600000000000000" pitchFamily="50" charset="-128"/>
                <a:ea typeface="HG丸ｺﾞｼｯｸM-PRO" panose="020F0600000000000000" pitchFamily="50" charset="-128"/>
              </a:rPr>
              <a:t>　　浜松　一郎」</a:t>
            </a:r>
            <a:endParaRPr lang="en-US" altLang="ja-JP" sz="2800" b="1"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2800" b="1" dirty="0">
                <a:latin typeface="HG丸ｺﾞｼｯｸM-PRO" panose="020F0600000000000000" pitchFamily="50" charset="-128"/>
                <a:ea typeface="HG丸ｺﾞｼｯｸM-PRO" panose="020F0600000000000000" pitchFamily="50" charset="-128"/>
              </a:rPr>
              <a:t>　</a:t>
            </a:r>
            <a:r>
              <a:rPr lang="ja-JP" altLang="en-US" sz="2800" b="1" dirty="0" smtClean="0">
                <a:latin typeface="HG丸ｺﾞｼｯｸM-PRO" panose="020F0600000000000000" pitchFamily="50" charset="-128"/>
                <a:ea typeface="HG丸ｺﾞｼｯｸM-PRO" panose="020F0600000000000000" pitchFamily="50" charset="-128"/>
              </a:rPr>
              <a:t>　実施報告書の記入「</a:t>
            </a:r>
            <a:r>
              <a:rPr lang="ja-JP" altLang="en-US" sz="2800" b="1" u="sng" dirty="0" smtClean="0">
                <a:solidFill>
                  <a:srgbClr val="FF0000"/>
                </a:solidFill>
                <a:latin typeface="HG丸ｺﾞｼｯｸM-PRO" panose="020F0600000000000000" pitchFamily="50" charset="-128"/>
                <a:ea typeface="HG丸ｺﾞｼｯｸM-PRO" panose="020F0600000000000000" pitchFamily="50" charset="-128"/>
              </a:rPr>
              <a:t>管理者</a:t>
            </a:r>
            <a:r>
              <a:rPr lang="ja-JP" altLang="en-US" sz="2800" b="1" dirty="0" smtClean="0">
                <a:latin typeface="HG丸ｺﾞｼｯｸM-PRO" panose="020F0600000000000000" pitchFamily="50" charset="-128"/>
                <a:ea typeface="HG丸ｺﾞｼｯｸM-PRO" panose="020F0600000000000000" pitchFamily="50" charset="-128"/>
              </a:rPr>
              <a:t>　浜松　一郎」</a:t>
            </a:r>
            <a:endParaRPr lang="en-US" altLang="ja-JP" sz="2800" b="1"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2800" b="1" dirty="0">
                <a:latin typeface="HG丸ｺﾞｼｯｸM-PRO" panose="020F0600000000000000" pitchFamily="50" charset="-128"/>
                <a:ea typeface="HG丸ｺﾞｼｯｸM-PRO" panose="020F0600000000000000" pitchFamily="50" charset="-128"/>
              </a:rPr>
              <a:t>　</a:t>
            </a:r>
            <a:r>
              <a:rPr lang="ja-JP" altLang="en-US" sz="2800" b="1" dirty="0" smtClean="0">
                <a:latin typeface="HG丸ｺﾞｼｯｸM-PRO" panose="020F0600000000000000" pitchFamily="50" charset="-128"/>
                <a:ea typeface="HG丸ｺﾞｼｯｸM-PRO" panose="020F0600000000000000" pitchFamily="50" charset="-128"/>
              </a:rPr>
              <a:t>　</a:t>
            </a:r>
            <a:r>
              <a:rPr lang="en-US" altLang="ja-JP" sz="2800" b="1" u="sng" dirty="0" smtClean="0">
                <a:solidFill>
                  <a:srgbClr val="FF0000"/>
                </a:solidFill>
                <a:latin typeface="HG丸ｺﾞｼｯｸM-PRO" panose="020F0600000000000000" pitchFamily="50" charset="-128"/>
                <a:ea typeface="HG丸ｺﾞｼｯｸM-PRO" panose="020F0600000000000000" pitchFamily="50" charset="-128"/>
              </a:rPr>
              <a:t>※</a:t>
            </a:r>
            <a:r>
              <a:rPr lang="ja-JP" altLang="en-US" sz="2800" b="1" u="sng" dirty="0" smtClean="0">
                <a:solidFill>
                  <a:srgbClr val="FF0000"/>
                </a:solidFill>
                <a:latin typeface="HG丸ｺﾞｼｯｸM-PRO" panose="020F0600000000000000" pitchFamily="50" charset="-128"/>
                <a:ea typeface="HG丸ｺﾞｼｯｸM-PRO" panose="020F0600000000000000" pitchFamily="50" charset="-128"/>
              </a:rPr>
              <a:t>✕管理者　○所長</a:t>
            </a:r>
            <a:r>
              <a:rPr lang="ja-JP" altLang="en-US" sz="2800" b="1" u="sng" dirty="0" smtClean="0">
                <a:latin typeface="HG丸ｺﾞｼｯｸM-PRO" panose="020F0600000000000000" pitchFamily="50" charset="-128"/>
                <a:ea typeface="HG丸ｺﾞｼｯｸM-PRO" panose="020F0600000000000000" pitchFamily="50" charset="-128"/>
              </a:rPr>
              <a:t>　</a:t>
            </a:r>
            <a:r>
              <a:rPr lang="ja-JP" altLang="en-US" sz="2800" b="1" u="sng" dirty="0" smtClean="0">
                <a:solidFill>
                  <a:srgbClr val="FF0000"/>
                </a:solidFill>
                <a:latin typeface="HG丸ｺﾞｼｯｸM-PRO" panose="020F0600000000000000" pitchFamily="50" charset="-128"/>
                <a:ea typeface="HG丸ｺﾞｼｯｸM-PRO" panose="020F0600000000000000" pitchFamily="50" charset="-128"/>
              </a:rPr>
              <a:t>委任状のとおり記入</a:t>
            </a:r>
            <a:r>
              <a:rPr lang="ja-JP" altLang="en-US" sz="2800" b="1" dirty="0" smtClean="0">
                <a:solidFill>
                  <a:srgbClr val="FF0000"/>
                </a:solidFill>
                <a:latin typeface="HG丸ｺﾞｼｯｸM-PRO" panose="020F0600000000000000" pitchFamily="50" charset="-128"/>
                <a:ea typeface="HG丸ｺﾞｼｯｸM-PRO" panose="020F0600000000000000" pitchFamily="50" charset="-128"/>
              </a:rPr>
              <a:t>　　</a:t>
            </a:r>
            <a:r>
              <a:rPr lang="ja-JP" altLang="en-US" sz="3200" b="1" dirty="0" smtClean="0">
                <a:latin typeface="HG丸ｺﾞｼｯｸM-PRO" panose="020F0600000000000000" pitchFamily="50" charset="-128"/>
                <a:ea typeface="HG丸ｺﾞｼｯｸM-PRO" panose="020F0600000000000000" pitchFamily="50" charset="-128"/>
              </a:rPr>
              <a:t>　</a:t>
            </a:r>
            <a:endParaRPr lang="en-US" altLang="ja-JP" sz="3200" b="1"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3200" b="1" dirty="0" smtClean="0">
                <a:latin typeface="HG丸ｺﾞｼｯｸM-PRO" panose="020F0600000000000000" pitchFamily="50" charset="-128"/>
                <a:ea typeface="HG丸ｺﾞｼｯｸM-PRO" panose="020F0600000000000000" pitchFamily="50" charset="-128"/>
              </a:rPr>
              <a:t>②日中一時支援の送迎時間は請求の算定に含まれません。</a:t>
            </a:r>
            <a:endParaRPr lang="en-US" altLang="ja-JP" sz="3200" b="1" dirty="0" smtClean="0">
              <a:latin typeface="HG丸ｺﾞｼｯｸM-PRO" panose="020F0600000000000000" pitchFamily="50" charset="-128"/>
              <a:ea typeface="HG丸ｺﾞｼｯｸM-PRO" panose="020F0600000000000000" pitchFamily="50" charset="-128"/>
            </a:endParaRPr>
          </a:p>
          <a:p>
            <a:pPr marL="0" indent="0">
              <a:buNone/>
            </a:pPr>
            <a:endParaRPr lang="en-US" altLang="ja-JP" sz="3200" b="1" dirty="0">
              <a:latin typeface="HG丸ｺﾞｼｯｸM-PRO" panose="020F0600000000000000" pitchFamily="50" charset="-128"/>
              <a:ea typeface="HG丸ｺﾞｼｯｸM-PRO" panose="020F0600000000000000" pitchFamily="50" charset="-128"/>
            </a:endParaRPr>
          </a:p>
          <a:p>
            <a:pPr marL="0" indent="0">
              <a:buNone/>
            </a:pPr>
            <a:endParaRPr lang="en-US" altLang="ja-JP" sz="3200" b="1" dirty="0" smtClean="0">
              <a:latin typeface="HG丸ｺﾞｼｯｸM-PRO" panose="020F0600000000000000" pitchFamily="50" charset="-128"/>
              <a:ea typeface="HG丸ｺﾞｼｯｸM-PRO" panose="020F0600000000000000" pitchFamily="50" charset="-128"/>
            </a:endParaRPr>
          </a:p>
          <a:p>
            <a:pPr marL="0" indent="0">
              <a:buNone/>
            </a:pPr>
            <a:endParaRPr lang="en-US" altLang="ja-JP" sz="3200" b="1" dirty="0">
              <a:latin typeface="HG丸ｺﾞｼｯｸM-PRO" panose="020F0600000000000000" pitchFamily="50" charset="-128"/>
              <a:ea typeface="HG丸ｺﾞｼｯｸM-PRO" panose="020F0600000000000000" pitchFamily="50" charset="-128"/>
            </a:endParaRPr>
          </a:p>
          <a:p>
            <a:pPr marL="0" indent="0">
              <a:buNone/>
            </a:pPr>
            <a:endParaRPr lang="en-US" altLang="ja-JP" sz="3200" b="1" dirty="0" smtClean="0">
              <a:latin typeface="HG丸ｺﾞｼｯｸM-PRO" panose="020F0600000000000000" pitchFamily="50" charset="-128"/>
              <a:ea typeface="HG丸ｺﾞｼｯｸM-PRO" panose="020F0600000000000000" pitchFamily="50" charset="-128"/>
            </a:endParaRPr>
          </a:p>
          <a:p>
            <a:pPr marL="0" indent="0">
              <a:buNone/>
            </a:pPr>
            <a:endParaRPr lang="en-US" altLang="ja-JP" sz="3200" b="1" dirty="0">
              <a:latin typeface="HG丸ｺﾞｼｯｸM-PRO" panose="020F0600000000000000" pitchFamily="50" charset="-128"/>
              <a:ea typeface="HG丸ｺﾞｼｯｸM-PRO" panose="020F0600000000000000" pitchFamily="50" charset="-128"/>
            </a:endParaRPr>
          </a:p>
          <a:p>
            <a:pPr marL="0" indent="0">
              <a:buNone/>
            </a:pPr>
            <a:endParaRPr lang="en-US" altLang="ja-JP" sz="3200" b="1" dirty="0" smtClean="0">
              <a:latin typeface="HG丸ｺﾞｼｯｸM-PRO" panose="020F0600000000000000" pitchFamily="50" charset="-128"/>
              <a:ea typeface="HG丸ｺﾞｼｯｸM-PRO" panose="020F0600000000000000" pitchFamily="50" charset="-128"/>
            </a:endParaRPr>
          </a:p>
          <a:p>
            <a:pPr marL="0" indent="0">
              <a:buNone/>
            </a:pPr>
            <a:endParaRPr lang="en-US" altLang="ja-JP" sz="3200" b="1" dirty="0" smtClean="0">
              <a:latin typeface="HG丸ｺﾞｼｯｸM-PRO" panose="020F0600000000000000" pitchFamily="50" charset="-128"/>
              <a:ea typeface="HG丸ｺﾞｼｯｸM-PRO" panose="020F0600000000000000" pitchFamily="50" charset="-128"/>
            </a:endParaRPr>
          </a:p>
          <a:p>
            <a:pPr marL="0" indent="0">
              <a:buNone/>
            </a:pPr>
            <a:endParaRPr lang="en-US" altLang="ja-JP" sz="4000" b="1" dirty="0" smtClean="0">
              <a:latin typeface="HG丸ｺﾞｼｯｸM-PRO" panose="020F0600000000000000" pitchFamily="50" charset="-128"/>
              <a:ea typeface="HG丸ｺﾞｼｯｸM-PRO" panose="020F0600000000000000" pitchFamily="50" charset="-128"/>
            </a:endParaRPr>
          </a:p>
          <a:p>
            <a:pPr marL="0" indent="0">
              <a:buNone/>
            </a:pPr>
            <a:endParaRPr lang="en-US" altLang="ja-JP" sz="3600" b="1" dirty="0" smtClean="0">
              <a:latin typeface="HG丸ｺﾞｼｯｸM-PRO" panose="020F0600000000000000" pitchFamily="50" charset="-128"/>
              <a:ea typeface="HG丸ｺﾞｼｯｸM-PRO" panose="020F0600000000000000" pitchFamily="50" charset="-128"/>
            </a:endParaRPr>
          </a:p>
          <a:p>
            <a:pPr marL="0" indent="0">
              <a:buNone/>
            </a:pPr>
            <a:endParaRPr kumimoji="1" lang="en-US" altLang="ja-JP" sz="3600" b="1" dirty="0">
              <a:latin typeface="HG丸ｺﾞｼｯｸM-PRO" panose="020F0600000000000000" pitchFamily="50" charset="-128"/>
              <a:ea typeface="HG丸ｺﾞｼｯｸM-PRO" panose="020F0600000000000000" pitchFamily="50" charset="-128"/>
            </a:endParaRPr>
          </a:p>
          <a:p>
            <a:pPr marL="0" indent="0">
              <a:buNone/>
            </a:pPr>
            <a:endParaRPr lang="en-US" altLang="ja-JP" sz="3600" b="1" dirty="0" smtClean="0">
              <a:latin typeface="HG丸ｺﾞｼｯｸM-PRO" panose="020F0600000000000000" pitchFamily="50" charset="-128"/>
              <a:ea typeface="HG丸ｺﾞｼｯｸM-PRO" panose="020F0600000000000000" pitchFamily="50" charset="-128"/>
            </a:endParaRPr>
          </a:p>
          <a:p>
            <a:pPr marL="0" indent="0">
              <a:buNone/>
            </a:pPr>
            <a:endParaRPr kumimoji="1" lang="ja-JP" altLang="en-US" dirty="0"/>
          </a:p>
        </p:txBody>
      </p:sp>
    </p:spTree>
    <p:extLst>
      <p:ext uri="{BB962C8B-B14F-4D97-AF65-F5344CB8AC3E}">
        <p14:creationId xmlns:p14="http://schemas.microsoft.com/office/powerpoint/2010/main" val="3523870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latin typeface="HG丸ｺﾞｼｯｸM-PRO" panose="020F0600000000000000" pitchFamily="50" charset="-128"/>
                <a:ea typeface="HG丸ｺﾞｼｯｸM-PRO" panose="020F0600000000000000" pitchFamily="50" charset="-128"/>
              </a:rPr>
              <a:t>４</a:t>
            </a:r>
            <a:r>
              <a:rPr lang="en-US" altLang="ja-JP" dirty="0" smtClean="0">
                <a:latin typeface="HG丸ｺﾞｼｯｸM-PRO" panose="020F0600000000000000" pitchFamily="50" charset="-128"/>
                <a:ea typeface="HG丸ｺﾞｼｯｸM-PRO" panose="020F0600000000000000" pitchFamily="50" charset="-128"/>
              </a:rPr>
              <a:t>.</a:t>
            </a:r>
            <a:r>
              <a:rPr lang="ja-JP" altLang="en-US" dirty="0" smtClean="0">
                <a:latin typeface="HG丸ｺﾞｼｯｸM-PRO" panose="020F0600000000000000" pitchFamily="50" charset="-128"/>
                <a:ea typeface="HG丸ｺﾞｼｯｸM-PRO" panose="020F0600000000000000" pitchFamily="50" charset="-128"/>
              </a:rPr>
              <a:t>浜松市地域生活支援事業受給者証</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p:cNvSpPr>
            <a:spLocks noGrp="1"/>
          </p:cNvSpPr>
          <p:nvPr>
            <p:ph idx="1"/>
          </p:nvPr>
        </p:nvSpPr>
        <p:spPr/>
        <p:txBody>
          <a:bodyPr>
            <a:normAutofit/>
          </a:bodyPr>
          <a:lstStyle/>
          <a:p>
            <a:pPr marL="0" indent="0">
              <a:buNone/>
            </a:pPr>
            <a:r>
              <a:rPr kumimoji="1" lang="ja-JP" altLang="en-US" sz="4000" dirty="0" smtClean="0">
                <a:latin typeface="HG丸ｺﾞｼｯｸM-PRO" panose="020F0600000000000000" pitchFamily="50" charset="-128"/>
                <a:ea typeface="HG丸ｺﾞｼｯｸM-PRO" panose="020F0600000000000000" pitchFamily="50" charset="-128"/>
              </a:rPr>
              <a:t>　各受給者の担当窓口は受給者証の裏面に「○」で示されています。</a:t>
            </a:r>
            <a:endParaRPr kumimoji="1" lang="en-US" altLang="ja-JP" sz="4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a:t>
            </a:r>
            <a:r>
              <a:rPr lang="ja-JP" altLang="en-US" sz="4000" dirty="0" smtClean="0">
                <a:latin typeface="HG丸ｺﾞｼｯｸM-PRO" panose="020F0600000000000000" pitchFamily="50" charset="-128"/>
                <a:ea typeface="HG丸ｺﾞｼｯｸM-PRO" panose="020F0600000000000000" pitchFamily="50" charset="-128"/>
              </a:rPr>
              <a:t>請求書類の提出は担当窓口へお願いいたします。</a:t>
            </a:r>
            <a:endParaRPr lang="en-US" altLang="ja-JP" sz="4000" dirty="0" smtClean="0">
              <a:latin typeface="HG丸ｺﾞｼｯｸM-PRO" panose="020F0600000000000000" pitchFamily="50" charset="-128"/>
              <a:ea typeface="HG丸ｺﾞｼｯｸM-PRO" panose="020F0600000000000000" pitchFamily="50" charset="-128"/>
            </a:endParaRPr>
          </a:p>
          <a:p>
            <a:pPr marL="0" indent="0">
              <a:buNone/>
            </a:pPr>
            <a:r>
              <a:rPr kumimoji="1" lang="ja-JP" altLang="en-US" sz="4000" dirty="0">
                <a:latin typeface="HG丸ｺﾞｼｯｸM-PRO" panose="020F0600000000000000" pitchFamily="50" charset="-128"/>
                <a:ea typeface="HG丸ｺﾞｼｯｸM-PRO" panose="020F0600000000000000" pitchFamily="50" charset="-128"/>
              </a:rPr>
              <a:t>　</a:t>
            </a:r>
            <a:r>
              <a:rPr kumimoji="1" lang="ja-JP" altLang="en-US" sz="3200" b="1" u="sng" dirty="0" smtClean="0">
                <a:solidFill>
                  <a:srgbClr val="FF0000"/>
                </a:solidFill>
                <a:latin typeface="HG丸ｺﾞｼｯｸM-PRO" panose="020F0600000000000000" pitchFamily="50" charset="-128"/>
                <a:ea typeface="HG丸ｺﾞｼｯｸM-PRO" panose="020F0600000000000000" pitchFamily="50" charset="-128"/>
              </a:rPr>
              <a:t>受給者証は年度ごとの更新となります</a:t>
            </a:r>
            <a:r>
              <a:rPr kumimoji="1" lang="ja-JP" altLang="en-US" sz="3200" dirty="0" smtClean="0">
                <a:latin typeface="HG丸ｺﾞｼｯｸM-PRO" panose="020F0600000000000000" pitchFamily="50" charset="-128"/>
                <a:ea typeface="HG丸ｺﾞｼｯｸM-PRO" panose="020F0600000000000000" pitchFamily="50" charset="-128"/>
              </a:rPr>
              <a:t>。特に年度が替わる際は、支給決定内容（支給決定期間や支給量等）をご確認ください。</a:t>
            </a:r>
            <a:endParaRPr kumimoji="1" lang="en-US" altLang="ja-JP" sz="4000" dirty="0" smtClean="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604955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3080" y="730299"/>
            <a:ext cx="2852775" cy="1186533"/>
          </a:xfrm>
        </p:spPr>
        <p:txBody>
          <a:bodyPr>
            <a:normAutofit fontScale="90000"/>
          </a:bodyPr>
          <a:lstStyle/>
          <a:p>
            <a:r>
              <a:rPr lang="ja-JP" altLang="en-US" sz="2400" b="1" dirty="0" smtClean="0">
                <a:latin typeface="HG丸ｺﾞｼｯｸM-PRO" panose="020F0600000000000000" pitchFamily="50" charset="-128"/>
                <a:ea typeface="HG丸ｺﾞｼｯｸM-PRO" panose="020F0600000000000000" pitchFamily="50" charset="-128"/>
              </a:rPr>
              <a:t>浜松市地域生活支援事業受給者証</a:t>
            </a:r>
            <a:r>
              <a:rPr lang="en-US" altLang="ja-JP" sz="2400" b="1" dirty="0" smtClean="0">
                <a:latin typeface="HG丸ｺﾞｼｯｸM-PRO" panose="020F0600000000000000" pitchFamily="50" charset="-128"/>
                <a:ea typeface="HG丸ｺﾞｼｯｸM-PRO" panose="020F0600000000000000" pitchFamily="50" charset="-128"/>
              </a:rPr>
              <a:t/>
            </a:r>
            <a:br>
              <a:rPr lang="en-US" altLang="ja-JP" sz="2400" b="1" dirty="0" smtClean="0">
                <a:latin typeface="HG丸ｺﾞｼｯｸM-PRO" panose="020F0600000000000000" pitchFamily="50" charset="-128"/>
                <a:ea typeface="HG丸ｺﾞｼｯｸM-PRO" panose="020F0600000000000000" pitchFamily="50" charset="-128"/>
              </a:rPr>
            </a:br>
            <a:r>
              <a:rPr lang="ja-JP" altLang="en-US" sz="2400" b="1" dirty="0" smtClean="0">
                <a:latin typeface="HG丸ｺﾞｼｯｸM-PRO" panose="020F0600000000000000" pitchFamily="50" charset="-128"/>
                <a:ea typeface="HG丸ｺﾞｼｯｸM-PRO" panose="020F0600000000000000" pitchFamily="50" charset="-128"/>
              </a:rPr>
              <a:t>（裏面の一部）</a:t>
            </a:r>
            <a:endParaRPr kumimoji="1" lang="ja-JP" altLang="en-US" sz="2400" b="1"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p:cNvSpPr>
            <a:spLocks noGrp="1"/>
          </p:cNvSpPr>
          <p:nvPr>
            <p:ph idx="1"/>
          </p:nvPr>
        </p:nvSpPr>
        <p:spPr/>
        <p:txBody>
          <a:bodyPr>
            <a:normAutofit/>
          </a:bodyPr>
          <a:lstStyle/>
          <a:p>
            <a:pPr marL="0" indent="0">
              <a:buNone/>
            </a:pPr>
            <a:r>
              <a:rPr kumimoji="1" lang="ja-JP" altLang="en-US" sz="4000" dirty="0" smtClean="0">
                <a:latin typeface="HG丸ｺﾞｼｯｸM-PRO" panose="020F0600000000000000" pitchFamily="50" charset="-128"/>
                <a:ea typeface="HG丸ｺﾞｼｯｸM-PRO" panose="020F0600000000000000" pitchFamily="50" charset="-128"/>
              </a:rPr>
              <a:t>　</a:t>
            </a:r>
            <a:endParaRPr kumimoji="1" lang="en-US" altLang="ja-JP" sz="4000" dirty="0" smtClean="0">
              <a:latin typeface="HG丸ｺﾞｼｯｸM-PRO" panose="020F0600000000000000" pitchFamily="50" charset="-128"/>
              <a:ea typeface="HG丸ｺﾞｼｯｸM-PRO" panose="020F0600000000000000" pitchFamily="50" charset="-128"/>
            </a:endParaRPr>
          </a:p>
          <a:p>
            <a:pPr marL="0" indent="0">
              <a:buNone/>
            </a:pPr>
            <a:endParaRPr kumimoji="1" lang="en-US" altLang="ja-JP" sz="4000" dirty="0" smtClean="0">
              <a:latin typeface="HG丸ｺﾞｼｯｸM-PRO" panose="020F0600000000000000" pitchFamily="50" charset="-128"/>
              <a:ea typeface="HG丸ｺﾞｼｯｸM-PRO" panose="020F06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490891118"/>
              </p:ext>
            </p:extLst>
          </p:nvPr>
        </p:nvGraphicFramePr>
        <p:xfrm>
          <a:off x="3491880" y="730299"/>
          <a:ext cx="4248472" cy="5832648"/>
        </p:xfrm>
        <a:graphic>
          <a:graphicData uri="http://schemas.openxmlformats.org/drawingml/2006/table">
            <a:tbl>
              <a:tblPr firstRow="1" firstCol="1" lastRow="1" lastCol="1" bandRow="1" bandCol="1"/>
              <a:tblGrid>
                <a:gridCol w="440154">
                  <a:extLst>
                    <a:ext uri="{9D8B030D-6E8A-4147-A177-3AD203B41FA5}">
                      <a16:colId xmlns:a16="http://schemas.microsoft.com/office/drawing/2014/main" val="1538151450"/>
                    </a:ext>
                  </a:extLst>
                </a:gridCol>
                <a:gridCol w="1986481">
                  <a:extLst>
                    <a:ext uri="{9D8B030D-6E8A-4147-A177-3AD203B41FA5}">
                      <a16:colId xmlns:a16="http://schemas.microsoft.com/office/drawing/2014/main" val="437069399"/>
                    </a:ext>
                  </a:extLst>
                </a:gridCol>
                <a:gridCol w="350799">
                  <a:extLst>
                    <a:ext uri="{9D8B030D-6E8A-4147-A177-3AD203B41FA5}">
                      <a16:colId xmlns:a16="http://schemas.microsoft.com/office/drawing/2014/main" val="2041476143"/>
                    </a:ext>
                  </a:extLst>
                </a:gridCol>
                <a:gridCol w="1471038">
                  <a:extLst>
                    <a:ext uri="{9D8B030D-6E8A-4147-A177-3AD203B41FA5}">
                      <a16:colId xmlns:a16="http://schemas.microsoft.com/office/drawing/2014/main" val="1941099440"/>
                    </a:ext>
                  </a:extLst>
                </a:gridCol>
              </a:tblGrid>
              <a:tr h="467825">
                <a:tc gridSpan="2">
                  <a:txBody>
                    <a:bodyPr/>
                    <a:lstStyle/>
                    <a:p>
                      <a:pPr algn="ctr">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　　担当窓口</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just">
                        <a:spcAft>
                          <a:spcPts val="0"/>
                        </a:spcAft>
                      </a:pPr>
                      <a:r>
                        <a:rPr lang="en-US" sz="1200" kern="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8600" algn="just">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電話番号</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8208205"/>
                  </a:ext>
                </a:extLst>
              </a:tr>
              <a:tr h="661043">
                <a:tc gridSpan="2">
                  <a:txBody>
                    <a:bodyPr/>
                    <a:lstStyle/>
                    <a:p>
                      <a:pPr algn="just">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中央福祉 </a:t>
                      </a:r>
                      <a:r>
                        <a:rPr lang="en-US" sz="1200" kern="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社会福祉課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事業所 </a:t>
                      </a:r>
                      <a:r>
                        <a:rPr lang="en-US" sz="1200" kern="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（中央区役所内）</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a:txBody>
                    <a:bodyPr/>
                    <a:lstStyle/>
                    <a:p>
                      <a:pPr algn="just">
                        <a:spcAft>
                          <a:spcPts val="0"/>
                        </a:spcAft>
                      </a:pPr>
                      <a:r>
                        <a:rPr lang="en-US" sz="12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2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４５７－２０５７</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2041345"/>
                  </a:ext>
                </a:extLst>
              </a:tr>
              <a:tr h="659481">
                <a:tc>
                  <a:txBody>
                    <a:bodyPr/>
                    <a:lstStyle/>
                    <a:p>
                      <a:pPr algn="just">
                        <a:spcAft>
                          <a:spcPts val="0"/>
                        </a:spcAft>
                      </a:pPr>
                      <a:r>
                        <a:rPr lang="en-US" sz="900" kern="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R="266700" indent="114300" algn="l">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（東）社会福祉担当</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　  （東行政センター内）</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2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４２４－０１７６</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2253310"/>
                  </a:ext>
                </a:extLst>
              </a:tr>
              <a:tr h="657141">
                <a:tc>
                  <a:txBody>
                    <a:bodyPr/>
                    <a:lstStyle/>
                    <a:p>
                      <a:pPr algn="just">
                        <a:spcAft>
                          <a:spcPts val="0"/>
                        </a:spcAft>
                      </a:pPr>
                      <a:r>
                        <a:rPr lang="en-US" sz="900" kern="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R="139700" indent="114300" algn="l">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（西）社会福祉担当　</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p>
                      <a:pPr indent="228600" algn="l">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（西行政センター内）</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2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５９７－１１５９</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2403080"/>
                  </a:ext>
                </a:extLst>
              </a:tr>
              <a:tr h="665724">
                <a:tc>
                  <a:txBody>
                    <a:bodyPr/>
                    <a:lstStyle/>
                    <a:p>
                      <a:pPr algn="just">
                        <a:spcAft>
                          <a:spcPts val="0"/>
                        </a:spcAft>
                      </a:pPr>
                      <a:r>
                        <a:rPr lang="en-US" sz="900" kern="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R="266700" indent="114300" algn="l">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（南）社会福祉担当</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p>
                      <a:pPr indent="228600" algn="l">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（南行政センター内）</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2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４２５－１４８５</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695993"/>
                  </a:ext>
                </a:extLst>
              </a:tr>
              <a:tr h="664164">
                <a:tc gridSpan="2">
                  <a:txBody>
                    <a:bodyPr/>
                    <a:lstStyle/>
                    <a:p>
                      <a:pPr algn="just">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浜名福祉 </a:t>
                      </a:r>
                      <a:r>
                        <a:rPr lang="en-US" sz="1200" kern="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社会福祉課</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事業所 </a:t>
                      </a:r>
                      <a:r>
                        <a:rPr lang="en-US" sz="1200" kern="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（浜名区役所内）</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a:txBody>
                    <a:bodyPr/>
                    <a:lstStyle/>
                    <a:p>
                      <a:pPr algn="just">
                        <a:spcAft>
                          <a:spcPts val="0"/>
                        </a:spcAft>
                      </a:pPr>
                      <a:r>
                        <a:rPr lang="en-US" sz="1200" kern="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2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５８５－１６９７</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6218359"/>
                  </a:ext>
                </a:extLst>
              </a:tr>
              <a:tr h="652457">
                <a:tc>
                  <a:txBody>
                    <a:bodyPr/>
                    <a:lstStyle/>
                    <a:p>
                      <a:pPr algn="just">
                        <a:spcAft>
                          <a:spcPts val="0"/>
                        </a:spcAft>
                      </a:pPr>
                      <a:r>
                        <a:rPr lang="en-US" sz="900" kern="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R="139700" indent="114300" algn="l">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（北）社会福祉担当　</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　  （北行政センター内）</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2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５２３－２８９８</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537680"/>
                  </a:ext>
                </a:extLst>
              </a:tr>
              <a:tr h="607972">
                <a:tc gridSpan="2">
                  <a:txBody>
                    <a:bodyPr/>
                    <a:lstStyle/>
                    <a:p>
                      <a:pPr algn="just">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天竜福祉　　社会福祉課</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0">
                          <a:effectLst/>
                          <a:latin typeface="Century" panose="02040604050505020304" pitchFamily="18" charset="0"/>
                          <a:ea typeface="ＭＳ 明朝" panose="02020609040205080304" pitchFamily="17" charset="-128"/>
                          <a:cs typeface="Times New Roman" panose="02020603050405020304" pitchFamily="18" charset="0"/>
                        </a:rPr>
                        <a:t>事業所 </a:t>
                      </a:r>
                      <a:r>
                        <a:rPr lang="en-US" sz="1200" kern="0">
                          <a:effectLst/>
                          <a:latin typeface="Century" panose="02040604050505020304" pitchFamily="18" charset="0"/>
                          <a:ea typeface="ＭＳ 明朝" panose="02020609040205080304" pitchFamily="17" charset="-128"/>
                          <a:cs typeface="Times New Roman" panose="02020603050405020304" pitchFamily="18" charset="0"/>
                        </a:rPr>
                        <a:t>   </a:t>
                      </a:r>
                      <a:r>
                        <a:rPr lang="ja-JP" sz="1200" kern="0">
                          <a:effectLst/>
                          <a:latin typeface="Century" panose="02040604050505020304" pitchFamily="18" charset="0"/>
                          <a:ea typeface="ＭＳ 明朝" panose="02020609040205080304" pitchFamily="17" charset="-128"/>
                          <a:cs typeface="Times New Roman" panose="02020603050405020304" pitchFamily="18" charset="0"/>
                        </a:rPr>
                        <a:t>（天竜区役所内）</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just">
                        <a:spcAft>
                          <a:spcPts val="0"/>
                        </a:spcAft>
                      </a:pPr>
                      <a:r>
                        <a:rPr lang="en-US" sz="1200" kern="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2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９２２－００２４</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4412006"/>
                  </a:ext>
                </a:extLst>
              </a:tr>
              <a:tr h="796841">
                <a:tc gridSpan="4">
                  <a:txBody>
                    <a:bodyPr/>
                    <a:lstStyle/>
                    <a:p>
                      <a:pPr algn="just">
                        <a:spcAft>
                          <a:spcPts val="0"/>
                        </a:spcAft>
                      </a:pPr>
                      <a:r>
                        <a:rPr lang="ja-JP" sz="1200" kern="0" dirty="0">
                          <a:effectLst/>
                          <a:latin typeface="Century" panose="02040604050505020304" pitchFamily="18" charset="0"/>
                          <a:ea typeface="ＭＳ 明朝" panose="02020609040205080304" pitchFamily="17" charset="-128"/>
                          <a:cs typeface="Times New Roman" panose="02020603050405020304" pitchFamily="18" charset="0"/>
                        </a:rPr>
                        <a:t>予備欄</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sz="9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sz="900" kern="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39439976"/>
                  </a:ext>
                </a:extLst>
              </a:tr>
            </a:tbl>
          </a:graphicData>
        </a:graphic>
      </p:graphicFrame>
      <p:sp>
        <p:nvSpPr>
          <p:cNvPr id="6" name="角丸四角形吹き出し 5"/>
          <p:cNvSpPr/>
          <p:nvPr/>
        </p:nvSpPr>
        <p:spPr>
          <a:xfrm>
            <a:off x="5292080" y="6093296"/>
            <a:ext cx="3394720" cy="469651"/>
          </a:xfrm>
          <a:prstGeom prst="wedgeRoundRectCallout">
            <a:avLst>
              <a:gd name="adj1" fmla="val -26618"/>
              <a:gd name="adj2" fmla="val -112207"/>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ln w="0"/>
                <a:solidFill>
                  <a:srgbClr val="FF0000"/>
                </a:solidFill>
                <a:effectLst>
                  <a:outerShdw blurRad="38100" dist="19050" dir="2700000" algn="tl" rotWithShape="0">
                    <a:schemeClr val="dk1">
                      <a:alpha val="40000"/>
                    </a:schemeClr>
                  </a:outerShdw>
                </a:effectLst>
              </a:rPr>
              <a:t>この欄に「○」がついています</a:t>
            </a:r>
            <a:endParaRPr kumimoji="1" lang="ja-JP" altLang="en-US" dirty="0">
              <a:ln w="0"/>
              <a:solidFill>
                <a:srgbClr val="FF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810664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クラリティ">
  <a:themeElements>
    <a:clrScheme name="クラリティ">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クラシック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クラリティ">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637</TotalTime>
  <Words>448</Words>
  <Application>Microsoft Office PowerPoint</Application>
  <PresentationFormat>画面に合わせる (4:3)</PresentationFormat>
  <Paragraphs>93</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HG丸ｺﾞｼｯｸM-PRO</vt:lpstr>
      <vt:lpstr>ＭＳ Ｐゴシック</vt:lpstr>
      <vt:lpstr>ＭＳ 明朝</vt:lpstr>
      <vt:lpstr>Arial</vt:lpstr>
      <vt:lpstr>Century</vt:lpstr>
      <vt:lpstr>Times New Roman</vt:lpstr>
      <vt:lpstr>クラリティ</vt:lpstr>
      <vt:lpstr>地域生活支援事業</vt:lpstr>
      <vt:lpstr>1.令和７年度 事業更新について</vt:lpstr>
      <vt:lpstr>2.事業実施の報告</vt:lpstr>
      <vt:lpstr>３.請求についての注意事項</vt:lpstr>
      <vt:lpstr>４.浜松市地域生活支援事業受給者証</vt:lpstr>
      <vt:lpstr>浜松市地域生活支援事業受給者証 （裏面の一部）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地域生活支援事業</dc:title>
  <dc:creator>Windows ユーザー</dc:creator>
  <cp:lastModifiedBy>Windows ユーザー</cp:lastModifiedBy>
  <cp:revision>52</cp:revision>
  <cp:lastPrinted>2025-03-17T08:15:23Z</cp:lastPrinted>
  <dcterms:created xsi:type="dcterms:W3CDTF">2023-03-18T08:05:06Z</dcterms:created>
  <dcterms:modified xsi:type="dcterms:W3CDTF">2025-03-18T05:57:12Z</dcterms:modified>
</cp:coreProperties>
</file>