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60" r:id="rId2"/>
    <p:sldId id="257" r:id="rId3"/>
    <p:sldId id="258" r:id="rId4"/>
    <p:sldId id="261" r:id="rId5"/>
    <p:sldId id="262" r:id="rId6"/>
    <p:sldId id="259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FD733-859B-4A0E-832A-8E4300BFB90B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FAB6CF-B364-4947-AEBB-A9226A32F4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283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69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2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967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679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1478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73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712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004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98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0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9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5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89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043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56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98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E8E5C-7100-4AD3-85DF-A7B7ABA44C5E}" type="datetimeFigureOut">
              <a:rPr kumimoji="1" lang="ja-JP" altLang="en-US" smtClean="0"/>
              <a:t>2022/3/31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0DE125-3AB3-486B-9DCD-C268E8BFB1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01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55373" y="3108102"/>
            <a:ext cx="8596668" cy="845712"/>
          </a:xfrm>
        </p:spPr>
        <p:txBody>
          <a:bodyPr>
            <a:noAutofit/>
          </a:bodyPr>
          <a:lstStyle/>
          <a:p>
            <a:r>
              <a:rPr kumimoji="1" lang="ja-JP" altLang="en-US" sz="5400" b="1" dirty="0" smtClean="0"/>
              <a:t>利用定員の遵守について</a:t>
            </a:r>
            <a:endParaRPr kumimoji="1" lang="ja-JP" alt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95330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>
            <a:off x="319518" y="659091"/>
            <a:ext cx="88360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b="1" dirty="0" smtClean="0">
                <a:solidFill>
                  <a:schemeClr val="accent2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１　利用定員の遵守のための利用調整について</a:t>
            </a:r>
            <a:endParaRPr lang="ja-JP" altLang="en-US" sz="3200" b="1" dirty="0">
              <a:solidFill>
                <a:schemeClr val="accent2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827205" y="2390768"/>
            <a:ext cx="102619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※</a:t>
            </a:r>
            <a:r>
              <a:rPr lang="ja-JP" altLang="en-US" sz="2000" dirty="0" smtClean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利用調整は、基準省令（提供の拒否の禁止、サービス提供困難時の対応、定員の</a:t>
            </a:r>
            <a:endParaRPr lang="en-US" altLang="ja-JP" sz="2000" dirty="0" smtClean="0">
              <a:solidFill>
                <a:srgbClr val="FF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en-US" sz="2000" dirty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sz="2000" dirty="0" smtClean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遵守）を踏まえて実施してください。			</a:t>
            </a:r>
            <a:endParaRPr lang="ja-JP" altLang="en-US" sz="2000" dirty="0">
              <a:solidFill>
                <a:srgbClr val="FF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296737" y="3579747"/>
            <a:ext cx="6604897" cy="25853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fontAlgn="ctr"/>
            <a:r>
              <a:rPr lang="ja-JP" altLang="en-US" dirty="0" smtClean="0">
                <a:solidFill>
                  <a:srgbClr val="FF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法人として、新規開設、定員増の検討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 fontAlgn="ctr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（利用定員の遵守の取扱いは、</a:t>
            </a:r>
            <a:r>
              <a:rPr lang="ja-JP" altLang="en-US" u="sng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令和５年４月から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です。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 fontAlgn="ctr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＝令和４年度は従来と同様の取扱いが可能です。）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 fontAlgn="ctr"/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fontAlgn="ctr"/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 fontAlgn="ctr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検討の結果⇒新規開設、定員増が困難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fontAlgn="ctr"/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fontAlgn="ctr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ctr" fontAlgn="ctr"/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次ページ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の手順を踏まえ利用調整を実施	</a:t>
            </a:r>
            <a:endParaRPr lang="ja-JP" altLang="en-US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827205" y="1479617"/>
            <a:ext cx="9985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　</a:t>
            </a:r>
            <a:r>
              <a:rPr lang="ja-JP" altLang="en-US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令和</a:t>
            </a:r>
            <a:r>
              <a:rPr lang="en-US" altLang="ja-JP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</a:t>
            </a:r>
            <a:r>
              <a:rPr lang="ja-JP" altLang="en-US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11</a:t>
            </a:r>
            <a:r>
              <a:rPr lang="ja-JP" altLang="en-US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</a:t>
            </a:r>
            <a:r>
              <a:rPr lang="en-US" altLang="ja-JP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</a:t>
            </a:r>
            <a:r>
              <a:rPr lang="ja-JP" altLang="en-US" sz="20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日に通知しました利用定員の遵守について、利用調整の基本的な対応手順等を示しますので、ご確認ください。		</a:t>
            </a:r>
            <a:endParaRPr lang="ja-JP" altLang="en-US" sz="20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5262946" y="4505582"/>
            <a:ext cx="672477" cy="4127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5278148" y="5400317"/>
            <a:ext cx="672477" cy="4097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15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211720" y="908026"/>
            <a:ext cx="9696686" cy="535531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１　他の事業所でも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対応が可能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な利用者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か障害児本人、家庭状況を鑑みて検討してください。</a:t>
            </a:r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（担当の相談支援専門員の意見も参考にしてください）</a:t>
            </a:r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利用者に対し、他の事業所での利用が可能となった場合には、他の事業所の利用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を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お願い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したい旨を説明し了解を得ること。</a:t>
            </a: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・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新規開設の事業所情報は事業所一覧を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市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ホーム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ページ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毎月１日に公表して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います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ので参考に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して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ください。</a:t>
            </a:r>
            <a:b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</a:b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en-US" altLang="ja-JP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開設予定の情報については個別に市へお問合せください。</a:t>
            </a:r>
          </a:p>
          <a:p>
            <a:pPr fontAlgn="ctr"/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３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事業所は、他の事業所に受入可能な事業所がないか調整する。</a:t>
            </a: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・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同種事業者に対し、受入可能かの調整してください。　</a:t>
            </a:r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・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担当相談員にも調整の協力依頼をしてください。</a:t>
            </a:r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lang="en-US" altLang="ja-JP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利用者だけが事業所を探すということがないよう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に、事業所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主体で調整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してください。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４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他の事業所での受入ができない場合には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、現事業所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で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受入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が基本となりますので、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やむを得ない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事情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</a:t>
            </a:r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ある方として市へ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協議書を提出してください。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endParaRPr lang="en-US" altLang="ja-JP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５　市は、協議書の内容を確認し、やむを得ない事由として定員超過を認める旨の通知を事</a:t>
            </a:r>
            <a:endParaRPr lang="en-US" altLang="ja-JP" dirty="0" smtClean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fontAlgn="ctr"/>
            <a:r>
              <a:rPr lang="ja-JP" altLang="en-US" dirty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dirty="0" smtClean="0">
                <a:solidFill>
                  <a:srgbClr val="00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業所へ送付します</a:t>
            </a:r>
            <a:endParaRPr lang="ja-JP" altLang="en-US" dirty="0">
              <a:solidFill>
                <a:srgbClr val="000000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622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59221" y="624905"/>
            <a:ext cx="66768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</a:t>
            </a:r>
            <a:r>
              <a:rPr lang="ja-JP" altLang="en-US" sz="2800" b="1" dirty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800" b="1" dirty="0" smtClean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やむを得ない事情の取扱いについて</a:t>
            </a:r>
            <a:endParaRPr lang="ja-JP" altLang="en-US" sz="2800" b="1" dirty="0">
              <a:solidFill>
                <a:schemeClr val="accent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704" y="1199641"/>
            <a:ext cx="9994006" cy="4243378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140917" y="5443019"/>
            <a:ext cx="99477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やむを得ない事情に伴う協議は、上記ア、イのどちらのケースも必要です。</a:t>
            </a:r>
            <a:endParaRPr lang="en-US" altLang="ja-JP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上記以外の理由についても、個別の協議は可能ですので、ご相談ください。</a:t>
            </a:r>
            <a:endParaRPr lang="en-US" altLang="ja-JP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en-US" altLang="ja-JP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※</a:t>
            </a:r>
            <a:r>
              <a:rPr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本市においては、者サービスについても同様の考え方として取り扱います。</a:t>
            </a:r>
            <a:endParaRPr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61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07706" y="457480"/>
            <a:ext cx="5234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 smtClean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３</a:t>
            </a:r>
            <a:r>
              <a:rPr lang="ja-JP" altLang="en-US" sz="2800" b="1" dirty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800" b="1" dirty="0" smtClean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やむを得ない事情の協議書</a:t>
            </a:r>
            <a:endParaRPr lang="ja-JP" altLang="en-US" sz="2800" b="1" dirty="0">
              <a:solidFill>
                <a:schemeClr val="accent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0396" y="457480"/>
            <a:ext cx="4717867" cy="6124073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843109" y="1041848"/>
            <a:ext cx="4698722" cy="5509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やむを得ない事情がある場合には、こ</a:t>
            </a:r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協議書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の様式により記載し、メールにて障害保健福祉課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err="1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まで提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出してください。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sz="16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１　提出期限　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定員超過となる日の２か月前までに提出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（４月１日の場合は１月末までに提出）</a:t>
            </a:r>
            <a:endParaRPr lang="en-US" altLang="ja-JP" sz="16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　市担当者からの問い合わせ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市から内容についての問い合わせや資料の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提出を求める場合があります。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３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協議結果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担当者が協議書の内容を確認し、協議結果を</a:t>
            </a: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記載のうえ各事業者へメールにて返信します。</a:t>
            </a: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１月末までに提出されたものは、３月１日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までに協議結果を通知します。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協議結果は、事案により異なり、再調整等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を依頼する場合などもあります。　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その</a:t>
            </a:r>
            <a:r>
              <a:rPr lang="ja-JP" altLang="en-US" sz="1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他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虐待、災害に関する場合は、協議書の提出は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不要ですが、書面で虐待等の事案であることが</a:t>
            </a:r>
            <a:endParaRPr lang="en-US" altLang="ja-JP" sz="16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16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わかる記録を残してください。</a:t>
            </a:r>
            <a:endParaRPr lang="en-US" altLang="ja-JP" sz="16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61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395316" y="468494"/>
            <a:ext cx="102835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b="1" dirty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４</a:t>
            </a:r>
            <a:r>
              <a:rPr lang="ja-JP" altLang="en-US" sz="2800" b="1" dirty="0" smtClean="0">
                <a:solidFill>
                  <a:schemeClr val="accent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新規開設、定員増が見込めないサービスの取扱いについて</a:t>
            </a:r>
            <a:endParaRPr lang="ja-JP" altLang="en-US" sz="2800" b="1" dirty="0">
              <a:solidFill>
                <a:schemeClr val="accent1"/>
              </a:solidFill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812325" y="1148125"/>
            <a:ext cx="1018740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令和５年４月１日までに新規開設、定員増に関する相談状況等を踏まえ、定員増が</a:t>
            </a: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見込めないと市が判断したサービスについては、定員遵守の猶予期間の延長を検討し、</a:t>
            </a: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20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令和４年９月に猶予期間を延長するサービスをお示しします。</a:t>
            </a:r>
            <a:endParaRPr lang="en-US" altLang="ja-JP" sz="2000" dirty="0" smtClean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4440925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681</TotalTime>
  <Words>770</Words>
  <Application>Microsoft Office PowerPoint</Application>
  <PresentationFormat>ワイド画面</PresentationFormat>
  <Paragraphs>63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HGSｺﾞｼｯｸM</vt:lpstr>
      <vt:lpstr>HGｺﾞｼｯｸM</vt:lpstr>
      <vt:lpstr>メイリオ</vt:lpstr>
      <vt:lpstr>游ゴシック</vt:lpstr>
      <vt:lpstr>Arial</vt:lpstr>
      <vt:lpstr>Trebuchet MS</vt:lpstr>
      <vt:lpstr>Wingdings 3</vt:lpstr>
      <vt:lpstr>ファセット</vt:lpstr>
      <vt:lpstr>利用定員の遵守について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利用定員の遵守について</dc:title>
  <dc:creator>Windows ユーザー</dc:creator>
  <cp:lastModifiedBy>Windows ユーザー</cp:lastModifiedBy>
  <cp:revision>33</cp:revision>
  <cp:lastPrinted>2022-03-29T07:01:21Z</cp:lastPrinted>
  <dcterms:created xsi:type="dcterms:W3CDTF">2022-03-28T04:31:12Z</dcterms:created>
  <dcterms:modified xsi:type="dcterms:W3CDTF">2022-03-31T02:49:42Z</dcterms:modified>
</cp:coreProperties>
</file>